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95"/>
  </p:notesMasterIdLst>
  <p:sldIdLst>
    <p:sldId id="438" r:id="rId2"/>
    <p:sldId id="393" r:id="rId3"/>
    <p:sldId id="395" r:id="rId4"/>
    <p:sldId id="335" r:id="rId5"/>
    <p:sldId id="336" r:id="rId6"/>
    <p:sldId id="337" r:id="rId7"/>
    <p:sldId id="394" r:id="rId8"/>
    <p:sldId id="440" r:id="rId9"/>
    <p:sldId id="339" r:id="rId10"/>
    <p:sldId id="340" r:id="rId11"/>
    <p:sldId id="379" r:id="rId12"/>
    <p:sldId id="381" r:id="rId13"/>
    <p:sldId id="382" r:id="rId14"/>
    <p:sldId id="383" r:id="rId15"/>
    <p:sldId id="385" r:id="rId16"/>
    <p:sldId id="386" r:id="rId17"/>
    <p:sldId id="387" r:id="rId18"/>
    <p:sldId id="341" r:id="rId19"/>
    <p:sldId id="392" r:id="rId20"/>
    <p:sldId id="450" r:id="rId21"/>
    <p:sldId id="388" r:id="rId22"/>
    <p:sldId id="342" r:id="rId23"/>
    <p:sldId id="343" r:id="rId24"/>
    <p:sldId id="344" r:id="rId25"/>
    <p:sldId id="345" r:id="rId26"/>
    <p:sldId id="452" r:id="rId27"/>
    <p:sldId id="453" r:id="rId28"/>
    <p:sldId id="347" r:id="rId29"/>
    <p:sldId id="348" r:id="rId30"/>
    <p:sldId id="349" r:id="rId31"/>
    <p:sldId id="441" r:id="rId32"/>
    <p:sldId id="351" r:id="rId33"/>
    <p:sldId id="442" r:id="rId34"/>
    <p:sldId id="352" r:id="rId35"/>
    <p:sldId id="454" r:id="rId36"/>
    <p:sldId id="406" r:id="rId37"/>
    <p:sldId id="354" r:id="rId38"/>
    <p:sldId id="353" r:id="rId39"/>
    <p:sldId id="408" r:id="rId40"/>
    <p:sldId id="455" r:id="rId41"/>
    <p:sldId id="456" r:id="rId42"/>
    <p:sldId id="471" r:id="rId43"/>
    <p:sldId id="409" r:id="rId44"/>
    <p:sldId id="457" r:id="rId45"/>
    <p:sldId id="472" r:id="rId46"/>
    <p:sldId id="411" r:id="rId47"/>
    <p:sldId id="458" r:id="rId48"/>
    <p:sldId id="474" r:id="rId49"/>
    <p:sldId id="473" r:id="rId50"/>
    <p:sldId id="410" r:id="rId51"/>
    <p:sldId id="475" r:id="rId52"/>
    <p:sldId id="478" r:id="rId53"/>
    <p:sldId id="412" r:id="rId54"/>
    <p:sldId id="479" r:id="rId55"/>
    <p:sldId id="480" r:id="rId56"/>
    <p:sldId id="405" r:id="rId57"/>
    <p:sldId id="461" r:id="rId58"/>
    <p:sldId id="444" r:id="rId59"/>
    <p:sldId id="429" r:id="rId60"/>
    <p:sldId id="443" r:id="rId61"/>
    <p:sldId id="430" r:id="rId62"/>
    <p:sldId id="445" r:id="rId63"/>
    <p:sldId id="431" r:id="rId64"/>
    <p:sldId id="432" r:id="rId65"/>
    <p:sldId id="462" r:id="rId66"/>
    <p:sldId id="463" r:id="rId67"/>
    <p:sldId id="464" r:id="rId68"/>
    <p:sldId id="433" r:id="rId69"/>
    <p:sldId id="434" r:id="rId70"/>
    <p:sldId id="465" r:id="rId71"/>
    <p:sldId id="435" r:id="rId72"/>
    <p:sldId id="414" r:id="rId73"/>
    <p:sldId id="415" r:id="rId74"/>
    <p:sldId id="417" r:id="rId75"/>
    <p:sldId id="466" r:id="rId76"/>
    <p:sldId id="418" r:id="rId77"/>
    <p:sldId id="416" r:id="rId78"/>
    <p:sldId id="419" r:id="rId79"/>
    <p:sldId id="446" r:id="rId80"/>
    <p:sldId id="420" r:id="rId81"/>
    <p:sldId id="467" r:id="rId82"/>
    <p:sldId id="449" r:id="rId83"/>
    <p:sldId id="469" r:id="rId84"/>
    <p:sldId id="468" r:id="rId85"/>
    <p:sldId id="421" r:id="rId86"/>
    <p:sldId id="447" r:id="rId87"/>
    <p:sldId id="422" r:id="rId88"/>
    <p:sldId id="423" r:id="rId89"/>
    <p:sldId id="425" r:id="rId90"/>
    <p:sldId id="426" r:id="rId91"/>
    <p:sldId id="427" r:id="rId92"/>
    <p:sldId id="428" r:id="rId93"/>
    <p:sldId id="470" r:id="rId94"/>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94" autoAdjust="0"/>
    <p:restoredTop sz="94434" autoAdjust="0"/>
  </p:normalViewPr>
  <p:slideViewPr>
    <p:cSldViewPr>
      <p:cViewPr varScale="1">
        <p:scale>
          <a:sx n="98" d="100"/>
          <a:sy n="98" d="100"/>
        </p:scale>
        <p:origin x="2652" y="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3BF788-1323-4B47-9B3F-565BF4B94CE5}"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067F369C-679B-D946-9FF6-AF8B72F4E558}">
      <dgm:prSet custT="1"/>
      <dgm:spPr/>
      <dgm:t>
        <a:bodyPr/>
        <a:lstStyle/>
        <a:p>
          <a:pPr rtl="0"/>
          <a:r>
            <a:rPr lang="en-US" sz="1050" b="1" dirty="0">
              <a:solidFill>
                <a:schemeClr val="bg1"/>
              </a:solidFill>
              <a:effectLst/>
            </a:rPr>
            <a:t>RSA (</a:t>
          </a:r>
          <a:r>
            <a:rPr lang="en-US" sz="1050" b="1" dirty="0" err="1">
              <a:solidFill>
                <a:schemeClr val="bg1"/>
              </a:solidFill>
              <a:effectLst/>
            </a:rPr>
            <a:t>Rivest</a:t>
          </a:r>
          <a:r>
            <a:rPr lang="en-US" sz="1050" b="1" dirty="0">
              <a:solidFill>
                <a:schemeClr val="bg1"/>
              </a:solidFill>
              <a:effectLst/>
            </a:rPr>
            <a:t>, Shamir, </a:t>
          </a:r>
          <a:r>
            <a:rPr lang="en-US" sz="1050" b="1" dirty="0" err="1">
              <a:solidFill>
                <a:schemeClr val="bg1"/>
              </a:solidFill>
              <a:effectLst/>
            </a:rPr>
            <a:t>Adleman</a:t>
          </a:r>
          <a:r>
            <a:rPr lang="en-US" sz="1050" b="1" dirty="0">
              <a:solidFill>
                <a:schemeClr val="bg1"/>
              </a:solidFill>
              <a:effectLst/>
            </a:rPr>
            <a:t>)</a:t>
          </a:r>
          <a:endParaRPr lang="en-US" sz="1050" dirty="0">
            <a:solidFill>
              <a:schemeClr val="bg1"/>
            </a:solidFill>
            <a:effectLst/>
          </a:endParaRPr>
        </a:p>
      </dgm:t>
    </dgm:pt>
    <dgm:pt modelId="{A5629A89-D666-644C-8E8C-C7A710A44C4C}" type="parTrans" cxnId="{F6EF98E0-A2CB-D04A-AA2E-6ABC205DD396}">
      <dgm:prSet/>
      <dgm:spPr/>
      <dgm:t>
        <a:bodyPr/>
        <a:lstStyle/>
        <a:p>
          <a:endParaRPr lang="en-US" sz="2800"/>
        </a:p>
      </dgm:t>
    </dgm:pt>
    <dgm:pt modelId="{65EC089A-AFA9-E04E-BAF1-1F2EBF9BBA8A}" type="sibTrans" cxnId="{F6EF98E0-A2CB-D04A-AA2E-6ABC205DD396}">
      <dgm:prSet/>
      <dgm:spPr/>
      <dgm:t>
        <a:bodyPr/>
        <a:lstStyle/>
        <a:p>
          <a:endParaRPr lang="en-US" sz="2800"/>
        </a:p>
      </dgm:t>
    </dgm:pt>
    <dgm:pt modelId="{3248DF5A-BD0B-714E-A4CA-C56AF25AE46A}">
      <dgm:prSet custT="1"/>
      <dgm:spPr/>
      <dgm:t>
        <a:bodyPr/>
        <a:lstStyle/>
        <a:p>
          <a:pPr rtl="0"/>
          <a:r>
            <a:rPr lang="en-US" sz="1600" b="1" dirty="0"/>
            <a:t>developed in 1977</a:t>
          </a:r>
        </a:p>
      </dgm:t>
    </dgm:pt>
    <dgm:pt modelId="{1A6BBD8A-5212-CB42-95D6-35BDD0530F7A}" type="parTrans" cxnId="{AA00A8D5-FD58-EE40-9D39-7FB794A703E3}">
      <dgm:prSet/>
      <dgm:spPr/>
      <dgm:t>
        <a:bodyPr/>
        <a:lstStyle/>
        <a:p>
          <a:endParaRPr lang="en-US" sz="2800"/>
        </a:p>
      </dgm:t>
    </dgm:pt>
    <dgm:pt modelId="{2C2FC783-28DA-154C-8E15-C4095A368A5F}" type="sibTrans" cxnId="{AA00A8D5-FD58-EE40-9D39-7FB794A703E3}">
      <dgm:prSet/>
      <dgm:spPr/>
      <dgm:t>
        <a:bodyPr/>
        <a:lstStyle/>
        <a:p>
          <a:endParaRPr lang="en-US" sz="2800"/>
        </a:p>
      </dgm:t>
    </dgm:pt>
    <dgm:pt modelId="{8A71CE19-8F7A-4645-B63A-689F894AD622}">
      <dgm:prSet custT="1"/>
      <dgm:spPr/>
      <dgm:t>
        <a:bodyPr/>
        <a:lstStyle/>
        <a:p>
          <a:pPr rtl="0"/>
          <a:r>
            <a:rPr lang="en-US" sz="1600" b="1" dirty="0"/>
            <a:t>most widely accepted and implemented approach to public-key encryption</a:t>
          </a:r>
          <a:endParaRPr lang="en-US" sz="1600" dirty="0"/>
        </a:p>
      </dgm:t>
    </dgm:pt>
    <dgm:pt modelId="{D0FF8833-2A56-474E-966C-FA5C1B850826}" type="parTrans" cxnId="{62D4490B-142B-9849-AE10-45BCF14E97DD}">
      <dgm:prSet/>
      <dgm:spPr/>
      <dgm:t>
        <a:bodyPr/>
        <a:lstStyle/>
        <a:p>
          <a:endParaRPr lang="en-US" sz="2800"/>
        </a:p>
      </dgm:t>
    </dgm:pt>
    <dgm:pt modelId="{ED079F38-EBFC-E64F-A8AD-2DB628A39CFF}" type="sibTrans" cxnId="{62D4490B-142B-9849-AE10-45BCF14E97DD}">
      <dgm:prSet/>
      <dgm:spPr/>
      <dgm:t>
        <a:bodyPr/>
        <a:lstStyle/>
        <a:p>
          <a:endParaRPr lang="en-US" sz="2800"/>
        </a:p>
      </dgm:t>
    </dgm:pt>
    <dgm:pt modelId="{FFF63F7D-0A62-D341-B4D9-2A3BF1BB1C9E}">
      <dgm:prSet custT="1"/>
      <dgm:spPr/>
      <dgm:t>
        <a:bodyPr/>
        <a:lstStyle/>
        <a:p>
          <a:pPr rtl="0"/>
          <a:r>
            <a:rPr lang="en-US" sz="1600" b="1" dirty="0"/>
            <a:t>block cipher in which the plaintext and ciphertext are integers between [0 ,</a:t>
          </a:r>
          <a:r>
            <a:rPr lang="en-US" sz="1600" b="1" i="1" dirty="0"/>
            <a:t>n</a:t>
          </a:r>
          <a:r>
            <a:rPr lang="en-US" sz="1600" b="1" dirty="0"/>
            <a:t>-1] for some </a:t>
          </a:r>
          <a:r>
            <a:rPr lang="en-US" sz="1600" b="1" i="1" dirty="0"/>
            <a:t>n</a:t>
          </a:r>
          <a:endParaRPr lang="en-US" sz="1600" dirty="0"/>
        </a:p>
      </dgm:t>
    </dgm:pt>
    <dgm:pt modelId="{02B41F8C-A54B-FF4E-AF04-2C9DA5E232F4}" type="parTrans" cxnId="{E189D932-D706-8D4D-AE08-211709EBAE88}">
      <dgm:prSet/>
      <dgm:spPr/>
      <dgm:t>
        <a:bodyPr/>
        <a:lstStyle/>
        <a:p>
          <a:endParaRPr lang="en-US" sz="2800"/>
        </a:p>
      </dgm:t>
    </dgm:pt>
    <dgm:pt modelId="{A0AF9CCA-407F-0846-ADAB-37671CA7710D}" type="sibTrans" cxnId="{E189D932-D706-8D4D-AE08-211709EBAE88}">
      <dgm:prSet/>
      <dgm:spPr/>
      <dgm:t>
        <a:bodyPr/>
        <a:lstStyle/>
        <a:p>
          <a:endParaRPr lang="en-US" sz="2800"/>
        </a:p>
      </dgm:t>
    </dgm:pt>
    <dgm:pt modelId="{25298ADB-DBBE-F244-ACAE-57317A4ED8C3}">
      <dgm:prSet custT="1"/>
      <dgm:spPr/>
      <dgm:t>
        <a:bodyPr/>
        <a:lstStyle/>
        <a:p>
          <a:pPr rtl="0"/>
          <a:r>
            <a:rPr lang="en-US" sz="1050" b="1" dirty="0" err="1">
              <a:solidFill>
                <a:schemeClr val="bg1"/>
              </a:solidFill>
              <a:effectLst/>
            </a:rPr>
            <a:t>Diffie</a:t>
          </a:r>
          <a:r>
            <a:rPr lang="en-US" sz="1050" b="1" dirty="0">
              <a:solidFill>
                <a:schemeClr val="bg1"/>
              </a:solidFill>
              <a:effectLst/>
            </a:rPr>
            <a:t>-Hellman key exchange algorithm</a:t>
          </a:r>
        </a:p>
      </dgm:t>
    </dgm:pt>
    <dgm:pt modelId="{4D6A0C10-FC92-7047-BE56-7244D60271D1}" type="parTrans" cxnId="{4334E275-33FA-C041-84B4-40EAD8A126F6}">
      <dgm:prSet/>
      <dgm:spPr/>
      <dgm:t>
        <a:bodyPr/>
        <a:lstStyle/>
        <a:p>
          <a:endParaRPr lang="en-US" sz="2800"/>
        </a:p>
      </dgm:t>
    </dgm:pt>
    <dgm:pt modelId="{60D46017-282C-5948-9A96-940C324E0438}" type="sibTrans" cxnId="{4334E275-33FA-C041-84B4-40EAD8A126F6}">
      <dgm:prSet/>
      <dgm:spPr/>
      <dgm:t>
        <a:bodyPr/>
        <a:lstStyle/>
        <a:p>
          <a:endParaRPr lang="en-US" sz="2800"/>
        </a:p>
      </dgm:t>
    </dgm:pt>
    <dgm:pt modelId="{D1510737-73A7-964D-B10F-DD3812B457B5}">
      <dgm:prSet custT="1"/>
      <dgm:spPr/>
      <dgm:t>
        <a:bodyPr/>
        <a:lstStyle/>
        <a:p>
          <a:pPr rtl="0"/>
          <a:r>
            <a:rPr lang="en-US" sz="1600" b="1" dirty="0"/>
            <a:t>enables two users to securely reach agreement about a shared secret that can be used as a secret key for subsequent symmetric encryption of messages</a:t>
          </a:r>
          <a:endParaRPr lang="en-US" sz="1600" dirty="0"/>
        </a:p>
      </dgm:t>
    </dgm:pt>
    <dgm:pt modelId="{7857D16D-5506-C541-A9D3-932BF852D1D0}" type="parTrans" cxnId="{E5715A20-A3CF-5E40-9936-F5B76EDB0B64}">
      <dgm:prSet/>
      <dgm:spPr/>
      <dgm:t>
        <a:bodyPr/>
        <a:lstStyle/>
        <a:p>
          <a:endParaRPr lang="en-US" sz="2800"/>
        </a:p>
      </dgm:t>
    </dgm:pt>
    <dgm:pt modelId="{D3608361-C3E3-7F41-A737-CC8213B82C7E}" type="sibTrans" cxnId="{E5715A20-A3CF-5E40-9936-F5B76EDB0B64}">
      <dgm:prSet/>
      <dgm:spPr/>
      <dgm:t>
        <a:bodyPr/>
        <a:lstStyle/>
        <a:p>
          <a:endParaRPr lang="en-US" sz="2800"/>
        </a:p>
      </dgm:t>
    </dgm:pt>
    <dgm:pt modelId="{33591D9C-B5EE-EF4F-AE8B-57A726DBE64F}">
      <dgm:prSet custT="1"/>
      <dgm:spPr/>
      <dgm:t>
        <a:bodyPr/>
        <a:lstStyle/>
        <a:p>
          <a:pPr rtl="0"/>
          <a:r>
            <a:rPr lang="en-US" sz="1600" b="1" dirty="0"/>
            <a:t>limited to the exchange of the keys (handshake)</a:t>
          </a:r>
          <a:endParaRPr lang="en-US" sz="1600" dirty="0"/>
        </a:p>
      </dgm:t>
    </dgm:pt>
    <dgm:pt modelId="{D1D2BFE3-A3FC-6F4C-886E-DBB974808EED}" type="parTrans" cxnId="{AC634FC9-C6E4-6D49-A1FF-76F72DFA30E4}">
      <dgm:prSet/>
      <dgm:spPr/>
      <dgm:t>
        <a:bodyPr/>
        <a:lstStyle/>
        <a:p>
          <a:endParaRPr lang="en-US" sz="2800"/>
        </a:p>
      </dgm:t>
    </dgm:pt>
    <dgm:pt modelId="{604F9611-972B-464E-AA2E-6499C74C92A4}" type="sibTrans" cxnId="{AC634FC9-C6E4-6D49-A1FF-76F72DFA30E4}">
      <dgm:prSet/>
      <dgm:spPr/>
      <dgm:t>
        <a:bodyPr/>
        <a:lstStyle/>
        <a:p>
          <a:endParaRPr lang="en-US" sz="2800"/>
        </a:p>
      </dgm:t>
    </dgm:pt>
    <dgm:pt modelId="{17103808-3048-4140-AE29-6102B76C3B6A}">
      <dgm:prSet custT="1"/>
      <dgm:spPr/>
      <dgm:t>
        <a:bodyPr/>
        <a:lstStyle/>
        <a:p>
          <a:pPr rtl="0"/>
          <a:r>
            <a:rPr lang="en-US" sz="1050" b="1" dirty="0">
              <a:solidFill>
                <a:schemeClr val="bg1"/>
              </a:solidFill>
              <a:effectLst/>
            </a:rPr>
            <a:t>Digital Signature Standard (DSS)</a:t>
          </a:r>
          <a:endParaRPr lang="en-US" sz="1050" dirty="0">
            <a:solidFill>
              <a:schemeClr val="bg1"/>
            </a:solidFill>
            <a:effectLst/>
          </a:endParaRPr>
        </a:p>
      </dgm:t>
    </dgm:pt>
    <dgm:pt modelId="{FAB22E63-056D-6C4B-8595-E2DF1A5FB788}" type="parTrans" cxnId="{B58926D9-B27F-2A4C-A05E-2F91293768DD}">
      <dgm:prSet/>
      <dgm:spPr/>
      <dgm:t>
        <a:bodyPr/>
        <a:lstStyle/>
        <a:p>
          <a:endParaRPr lang="en-US" sz="2800"/>
        </a:p>
      </dgm:t>
    </dgm:pt>
    <dgm:pt modelId="{6F4C0D02-A5D9-904C-B94E-F55B38C9216F}" type="sibTrans" cxnId="{B58926D9-B27F-2A4C-A05E-2F91293768DD}">
      <dgm:prSet/>
      <dgm:spPr/>
      <dgm:t>
        <a:bodyPr/>
        <a:lstStyle/>
        <a:p>
          <a:endParaRPr lang="en-US" sz="2800"/>
        </a:p>
      </dgm:t>
    </dgm:pt>
    <dgm:pt modelId="{578D4470-525B-A648-A504-1AF515D2A1FB}">
      <dgm:prSet custT="1"/>
      <dgm:spPr/>
      <dgm:t>
        <a:bodyPr/>
        <a:lstStyle/>
        <a:p>
          <a:pPr rtl="0"/>
          <a:r>
            <a:rPr lang="en-US" sz="1800" b="1" dirty="0"/>
            <a:t>provides only a digital signature function with SHA-1</a:t>
          </a:r>
          <a:endParaRPr lang="en-US" sz="1800" dirty="0"/>
        </a:p>
      </dgm:t>
    </dgm:pt>
    <dgm:pt modelId="{2D530FDD-ADE5-1147-A71C-0116F8063F7B}" type="parTrans" cxnId="{097B200A-90A3-E94E-81B3-D4C678D8BF2B}">
      <dgm:prSet/>
      <dgm:spPr/>
      <dgm:t>
        <a:bodyPr/>
        <a:lstStyle/>
        <a:p>
          <a:endParaRPr lang="en-US" sz="2800"/>
        </a:p>
      </dgm:t>
    </dgm:pt>
    <dgm:pt modelId="{D5AFDF02-869A-C241-9D9C-32E15A5C6CD4}" type="sibTrans" cxnId="{097B200A-90A3-E94E-81B3-D4C678D8BF2B}">
      <dgm:prSet/>
      <dgm:spPr/>
      <dgm:t>
        <a:bodyPr/>
        <a:lstStyle/>
        <a:p>
          <a:endParaRPr lang="en-US" sz="2800"/>
        </a:p>
      </dgm:t>
    </dgm:pt>
    <dgm:pt modelId="{BE8E2B1E-06D7-F240-B52D-B6B01287426A}">
      <dgm:prSet custT="1"/>
      <dgm:spPr/>
      <dgm:t>
        <a:bodyPr/>
        <a:lstStyle/>
        <a:p>
          <a:pPr rtl="0"/>
          <a:r>
            <a:rPr lang="en-US" sz="1800" b="1" dirty="0"/>
            <a:t>cannot be used for encryption or key exchange</a:t>
          </a:r>
          <a:endParaRPr lang="en-US" sz="1800" dirty="0"/>
        </a:p>
      </dgm:t>
    </dgm:pt>
    <dgm:pt modelId="{4CCAC749-3796-344D-9A6E-724E4249B838}" type="parTrans" cxnId="{107BC374-4998-B84F-8AD9-F0E0D32AF286}">
      <dgm:prSet/>
      <dgm:spPr/>
      <dgm:t>
        <a:bodyPr/>
        <a:lstStyle/>
        <a:p>
          <a:endParaRPr lang="en-US" sz="2800"/>
        </a:p>
      </dgm:t>
    </dgm:pt>
    <dgm:pt modelId="{C27A6833-5800-EF47-879D-6DEABAFFE7A7}" type="sibTrans" cxnId="{107BC374-4998-B84F-8AD9-F0E0D32AF286}">
      <dgm:prSet/>
      <dgm:spPr/>
      <dgm:t>
        <a:bodyPr/>
        <a:lstStyle/>
        <a:p>
          <a:endParaRPr lang="en-US" sz="2800"/>
        </a:p>
      </dgm:t>
    </dgm:pt>
    <dgm:pt modelId="{11AC943B-7886-9743-AC23-A1A191514F6C}">
      <dgm:prSet custT="1"/>
      <dgm:spPr/>
      <dgm:t>
        <a:bodyPr/>
        <a:lstStyle/>
        <a:p>
          <a:pPr rtl="0"/>
          <a:r>
            <a:rPr lang="en-US" sz="1050" b="1" dirty="0">
              <a:solidFill>
                <a:schemeClr val="bg1"/>
              </a:solidFill>
            </a:rPr>
            <a:t>Elliptic curve cryptography (ECC)</a:t>
          </a:r>
        </a:p>
      </dgm:t>
    </dgm:pt>
    <dgm:pt modelId="{F9C258B2-87A1-9449-B44E-F7A85C2E62B7}" type="parTrans" cxnId="{1BB7D68B-C3C3-7145-88E2-633F341B4413}">
      <dgm:prSet/>
      <dgm:spPr/>
      <dgm:t>
        <a:bodyPr/>
        <a:lstStyle/>
        <a:p>
          <a:endParaRPr lang="en-US" sz="2800"/>
        </a:p>
      </dgm:t>
    </dgm:pt>
    <dgm:pt modelId="{05EB7D43-E20E-EE43-992C-0099FFB2E91C}" type="sibTrans" cxnId="{1BB7D68B-C3C3-7145-88E2-633F341B4413}">
      <dgm:prSet/>
      <dgm:spPr/>
      <dgm:t>
        <a:bodyPr/>
        <a:lstStyle/>
        <a:p>
          <a:endParaRPr lang="en-US" sz="2800"/>
        </a:p>
      </dgm:t>
    </dgm:pt>
    <dgm:pt modelId="{604E949B-83A3-8049-83E2-BAE5B9A9C3AA}">
      <dgm:prSet custT="1"/>
      <dgm:spPr/>
      <dgm:t>
        <a:bodyPr/>
        <a:lstStyle/>
        <a:p>
          <a:pPr rtl="0"/>
          <a:r>
            <a:rPr lang="en-US" sz="1800" b="1" dirty="0"/>
            <a:t>security like RSA, but with much smaller keys – thus faster</a:t>
          </a:r>
        </a:p>
      </dgm:t>
    </dgm:pt>
    <dgm:pt modelId="{4A9311A9-29C6-6E41-85D3-53CF8DD76C43}" type="parTrans" cxnId="{EA44BADE-8962-8745-94BA-25C7825B818C}">
      <dgm:prSet/>
      <dgm:spPr/>
      <dgm:t>
        <a:bodyPr/>
        <a:lstStyle/>
        <a:p>
          <a:endParaRPr lang="en-US" sz="2800"/>
        </a:p>
      </dgm:t>
    </dgm:pt>
    <dgm:pt modelId="{CED4C818-A1B8-5246-94AB-8DEEF9C47C46}" type="sibTrans" cxnId="{EA44BADE-8962-8745-94BA-25C7825B818C}">
      <dgm:prSet/>
      <dgm:spPr/>
      <dgm:t>
        <a:bodyPr/>
        <a:lstStyle/>
        <a:p>
          <a:endParaRPr lang="en-US" sz="2800"/>
        </a:p>
      </dgm:t>
    </dgm:pt>
    <dgm:pt modelId="{D3E2F0B8-517B-404C-A92E-D0A7440E440A}">
      <dgm:prSet custT="1"/>
      <dgm:spPr/>
      <dgm:t>
        <a:bodyPr/>
        <a:lstStyle/>
        <a:p>
          <a:pPr rtl="0"/>
          <a:r>
            <a:rPr lang="en-US" sz="1600" b="1" dirty="0"/>
            <a:t>Not useful for full message encryption</a:t>
          </a:r>
        </a:p>
      </dgm:t>
    </dgm:pt>
    <dgm:pt modelId="{0D67BEBC-6753-4673-9454-0813716D0C45}" type="parTrans" cxnId="{B3250959-816F-47F6-99C4-DAEA7B84873C}">
      <dgm:prSet/>
      <dgm:spPr/>
      <dgm:t>
        <a:bodyPr/>
        <a:lstStyle/>
        <a:p>
          <a:endParaRPr lang="en-US"/>
        </a:p>
      </dgm:t>
    </dgm:pt>
    <dgm:pt modelId="{C5360E74-9963-437A-90D8-0B2B8FEA5C75}" type="sibTrans" cxnId="{B3250959-816F-47F6-99C4-DAEA7B84873C}">
      <dgm:prSet/>
      <dgm:spPr/>
      <dgm:t>
        <a:bodyPr/>
        <a:lstStyle/>
        <a:p>
          <a:endParaRPr lang="en-US"/>
        </a:p>
      </dgm:t>
    </dgm:pt>
    <dgm:pt modelId="{EF031930-E092-42BF-B9CA-20CC6BCE0CD8}">
      <dgm:prSet custT="1"/>
      <dgm:spPr/>
      <dgm:t>
        <a:bodyPr/>
        <a:lstStyle/>
        <a:p>
          <a:pPr rtl="0"/>
          <a:r>
            <a:rPr lang="en-US" sz="1800" b="1" dirty="0"/>
            <a:t>developed in 1991</a:t>
          </a:r>
          <a:endParaRPr lang="en-US" sz="1800" dirty="0"/>
        </a:p>
      </dgm:t>
    </dgm:pt>
    <dgm:pt modelId="{1AFDC107-658C-40C5-A2B1-7B747BDCA458}" type="parTrans" cxnId="{BCE1E02B-5BC1-4041-B8AC-E8D288E9C7F3}">
      <dgm:prSet/>
      <dgm:spPr/>
      <dgm:t>
        <a:bodyPr/>
        <a:lstStyle/>
        <a:p>
          <a:endParaRPr lang="en-US"/>
        </a:p>
      </dgm:t>
    </dgm:pt>
    <dgm:pt modelId="{CFA2CD83-E6C6-4C13-99ED-2D400422131D}" type="sibTrans" cxnId="{BCE1E02B-5BC1-4041-B8AC-E8D288E9C7F3}">
      <dgm:prSet/>
      <dgm:spPr/>
      <dgm:t>
        <a:bodyPr/>
        <a:lstStyle/>
        <a:p>
          <a:endParaRPr lang="en-US"/>
        </a:p>
      </dgm:t>
    </dgm:pt>
    <dgm:pt modelId="{4AD56A28-74C2-4C32-AF20-7519FC6296A8}">
      <dgm:prSet custT="1"/>
      <dgm:spPr/>
      <dgm:t>
        <a:bodyPr/>
        <a:lstStyle/>
        <a:p>
          <a:pPr rtl="0"/>
          <a:r>
            <a:rPr lang="en-US" sz="1600" b="1" dirty="0"/>
            <a:t>Was broken when key was 428 bits, currently 1024 is considered strong enough</a:t>
          </a:r>
        </a:p>
      </dgm:t>
    </dgm:pt>
    <dgm:pt modelId="{12E416D4-B784-419A-9C4B-B251A5475375}" type="parTrans" cxnId="{7E9D9316-8724-4BD3-94B3-65DE6EC482AF}">
      <dgm:prSet/>
      <dgm:spPr/>
      <dgm:t>
        <a:bodyPr/>
        <a:lstStyle/>
        <a:p>
          <a:endParaRPr lang="en-US"/>
        </a:p>
      </dgm:t>
    </dgm:pt>
    <dgm:pt modelId="{537646E8-6955-4249-A2CC-D18848BD9663}" type="sibTrans" cxnId="{7E9D9316-8724-4BD3-94B3-65DE6EC482AF}">
      <dgm:prSet/>
      <dgm:spPr/>
      <dgm:t>
        <a:bodyPr/>
        <a:lstStyle/>
        <a:p>
          <a:endParaRPr lang="en-US"/>
        </a:p>
      </dgm:t>
    </dgm:pt>
    <dgm:pt modelId="{B9AB1EF6-E37F-4755-A82F-7CA0E1A3DB12}">
      <dgm:prSet custT="1"/>
      <dgm:spPr/>
      <dgm:t>
        <a:bodyPr/>
        <a:lstStyle/>
        <a:p>
          <a:pPr rtl="0"/>
          <a:r>
            <a:rPr lang="en-US" sz="1800" b="1" dirty="0"/>
            <a:t>Used in e-commerce sites since they conduct very large number of transactions</a:t>
          </a:r>
        </a:p>
      </dgm:t>
    </dgm:pt>
    <dgm:pt modelId="{A8193078-B4E7-4DCE-90DD-E14DFCEB7E37}" type="parTrans" cxnId="{90A0C713-1026-4CD2-993E-142F6464DA13}">
      <dgm:prSet/>
      <dgm:spPr/>
      <dgm:t>
        <a:bodyPr/>
        <a:lstStyle/>
        <a:p>
          <a:endParaRPr lang="en-US"/>
        </a:p>
      </dgm:t>
    </dgm:pt>
    <dgm:pt modelId="{4E86A6EF-1BE1-40BE-BEC3-33E904CB025D}" type="sibTrans" cxnId="{90A0C713-1026-4CD2-993E-142F6464DA13}">
      <dgm:prSet/>
      <dgm:spPr/>
      <dgm:t>
        <a:bodyPr/>
        <a:lstStyle/>
        <a:p>
          <a:endParaRPr lang="en-US"/>
        </a:p>
      </dgm:t>
    </dgm:pt>
    <dgm:pt modelId="{1BC6B900-1109-405C-94CC-29FE61065A47}" type="pres">
      <dgm:prSet presAssocID="{573BF788-1323-4B47-9B3F-565BF4B94CE5}" presName="linearFlow" presStyleCnt="0">
        <dgm:presLayoutVars>
          <dgm:dir/>
          <dgm:animLvl val="lvl"/>
          <dgm:resizeHandles val="exact"/>
        </dgm:presLayoutVars>
      </dgm:prSet>
      <dgm:spPr/>
      <dgm:t>
        <a:bodyPr/>
        <a:lstStyle/>
        <a:p>
          <a:endParaRPr lang="en-US"/>
        </a:p>
      </dgm:t>
    </dgm:pt>
    <dgm:pt modelId="{91A8D9D1-024A-44AB-89A0-64ED2C57C560}" type="pres">
      <dgm:prSet presAssocID="{067F369C-679B-D946-9FF6-AF8B72F4E558}" presName="composite" presStyleCnt="0"/>
      <dgm:spPr/>
    </dgm:pt>
    <dgm:pt modelId="{C414CCF4-6E38-4BE9-B4C3-F5B2BFA0FA4A}" type="pres">
      <dgm:prSet presAssocID="{067F369C-679B-D946-9FF6-AF8B72F4E558}" presName="parentText" presStyleLbl="alignNode1" presStyleIdx="0" presStyleCnt="4">
        <dgm:presLayoutVars>
          <dgm:chMax val="1"/>
          <dgm:bulletEnabled val="1"/>
        </dgm:presLayoutVars>
      </dgm:prSet>
      <dgm:spPr/>
      <dgm:t>
        <a:bodyPr/>
        <a:lstStyle/>
        <a:p>
          <a:endParaRPr lang="en-US"/>
        </a:p>
      </dgm:t>
    </dgm:pt>
    <dgm:pt modelId="{319673D0-AE66-4A48-B56E-5856AE712135}" type="pres">
      <dgm:prSet presAssocID="{067F369C-679B-D946-9FF6-AF8B72F4E558}" presName="descendantText" presStyleLbl="alignAcc1" presStyleIdx="0" presStyleCnt="4" custScaleY="133377">
        <dgm:presLayoutVars>
          <dgm:bulletEnabled val="1"/>
        </dgm:presLayoutVars>
      </dgm:prSet>
      <dgm:spPr/>
      <dgm:t>
        <a:bodyPr/>
        <a:lstStyle/>
        <a:p>
          <a:endParaRPr lang="en-US"/>
        </a:p>
      </dgm:t>
    </dgm:pt>
    <dgm:pt modelId="{BAC126D8-B024-4969-A0EB-EA0067516154}" type="pres">
      <dgm:prSet presAssocID="{65EC089A-AFA9-E04E-BAF1-1F2EBF9BBA8A}" presName="sp" presStyleCnt="0"/>
      <dgm:spPr/>
    </dgm:pt>
    <dgm:pt modelId="{54883018-FDB9-4BA3-BD94-1BDB70F53CA2}" type="pres">
      <dgm:prSet presAssocID="{25298ADB-DBBE-F244-ACAE-57317A4ED8C3}" presName="composite" presStyleCnt="0"/>
      <dgm:spPr/>
    </dgm:pt>
    <dgm:pt modelId="{172559D9-6860-4534-8402-7E28B0A6EB07}" type="pres">
      <dgm:prSet presAssocID="{25298ADB-DBBE-F244-ACAE-57317A4ED8C3}" presName="parentText" presStyleLbl="alignNode1" presStyleIdx="1" presStyleCnt="4">
        <dgm:presLayoutVars>
          <dgm:chMax val="1"/>
          <dgm:bulletEnabled val="1"/>
        </dgm:presLayoutVars>
      </dgm:prSet>
      <dgm:spPr/>
      <dgm:t>
        <a:bodyPr/>
        <a:lstStyle/>
        <a:p>
          <a:endParaRPr lang="en-US"/>
        </a:p>
      </dgm:t>
    </dgm:pt>
    <dgm:pt modelId="{084C3238-CDE9-4F80-B713-13525B4061DF}" type="pres">
      <dgm:prSet presAssocID="{25298ADB-DBBE-F244-ACAE-57317A4ED8C3}" presName="descendantText" presStyleLbl="alignAcc1" presStyleIdx="1" presStyleCnt="4">
        <dgm:presLayoutVars>
          <dgm:bulletEnabled val="1"/>
        </dgm:presLayoutVars>
      </dgm:prSet>
      <dgm:spPr/>
      <dgm:t>
        <a:bodyPr/>
        <a:lstStyle/>
        <a:p>
          <a:endParaRPr lang="en-US"/>
        </a:p>
      </dgm:t>
    </dgm:pt>
    <dgm:pt modelId="{9EDBF09A-47D6-4BA4-AEA4-34147296D6B9}" type="pres">
      <dgm:prSet presAssocID="{60D46017-282C-5948-9A96-940C324E0438}" presName="sp" presStyleCnt="0"/>
      <dgm:spPr/>
    </dgm:pt>
    <dgm:pt modelId="{CA40CEFC-05FE-424E-9F32-7E4D9B48ED72}" type="pres">
      <dgm:prSet presAssocID="{17103808-3048-4140-AE29-6102B76C3B6A}" presName="composite" presStyleCnt="0"/>
      <dgm:spPr/>
    </dgm:pt>
    <dgm:pt modelId="{29392EBC-CFAF-4F4B-B387-389C30283948}" type="pres">
      <dgm:prSet presAssocID="{17103808-3048-4140-AE29-6102B76C3B6A}" presName="parentText" presStyleLbl="alignNode1" presStyleIdx="2" presStyleCnt="4">
        <dgm:presLayoutVars>
          <dgm:chMax val="1"/>
          <dgm:bulletEnabled val="1"/>
        </dgm:presLayoutVars>
      </dgm:prSet>
      <dgm:spPr/>
      <dgm:t>
        <a:bodyPr/>
        <a:lstStyle/>
        <a:p>
          <a:endParaRPr lang="en-US"/>
        </a:p>
      </dgm:t>
    </dgm:pt>
    <dgm:pt modelId="{129590FE-B30B-4061-8B43-253802B6928E}" type="pres">
      <dgm:prSet presAssocID="{17103808-3048-4140-AE29-6102B76C3B6A}" presName="descendantText" presStyleLbl="alignAcc1" presStyleIdx="2" presStyleCnt="4">
        <dgm:presLayoutVars>
          <dgm:bulletEnabled val="1"/>
        </dgm:presLayoutVars>
      </dgm:prSet>
      <dgm:spPr/>
      <dgm:t>
        <a:bodyPr/>
        <a:lstStyle/>
        <a:p>
          <a:endParaRPr lang="en-US"/>
        </a:p>
      </dgm:t>
    </dgm:pt>
    <dgm:pt modelId="{FA4821B3-964D-4426-A3B1-779D74F8BA22}" type="pres">
      <dgm:prSet presAssocID="{6F4C0D02-A5D9-904C-B94E-F55B38C9216F}" presName="sp" presStyleCnt="0"/>
      <dgm:spPr/>
    </dgm:pt>
    <dgm:pt modelId="{9EB06EAB-3B90-498D-89F1-C74B7BC4DEF0}" type="pres">
      <dgm:prSet presAssocID="{11AC943B-7886-9743-AC23-A1A191514F6C}" presName="composite" presStyleCnt="0"/>
      <dgm:spPr/>
    </dgm:pt>
    <dgm:pt modelId="{48F9F04A-332C-4C61-A3C5-1C610611CE05}" type="pres">
      <dgm:prSet presAssocID="{11AC943B-7886-9743-AC23-A1A191514F6C}" presName="parentText" presStyleLbl="alignNode1" presStyleIdx="3" presStyleCnt="4">
        <dgm:presLayoutVars>
          <dgm:chMax val="1"/>
          <dgm:bulletEnabled val="1"/>
        </dgm:presLayoutVars>
      </dgm:prSet>
      <dgm:spPr/>
      <dgm:t>
        <a:bodyPr/>
        <a:lstStyle/>
        <a:p>
          <a:endParaRPr lang="en-US"/>
        </a:p>
      </dgm:t>
    </dgm:pt>
    <dgm:pt modelId="{07037A13-CCD6-49D7-9088-1A21E7DA9A07}" type="pres">
      <dgm:prSet presAssocID="{11AC943B-7886-9743-AC23-A1A191514F6C}" presName="descendantText" presStyleLbl="alignAcc1" presStyleIdx="3" presStyleCnt="4">
        <dgm:presLayoutVars>
          <dgm:bulletEnabled val="1"/>
        </dgm:presLayoutVars>
      </dgm:prSet>
      <dgm:spPr/>
      <dgm:t>
        <a:bodyPr/>
        <a:lstStyle/>
        <a:p>
          <a:endParaRPr lang="en-US"/>
        </a:p>
      </dgm:t>
    </dgm:pt>
  </dgm:ptLst>
  <dgm:cxnLst>
    <dgm:cxn modelId="{107BC374-4998-B84F-8AD9-F0E0D32AF286}" srcId="{17103808-3048-4140-AE29-6102B76C3B6A}" destId="{BE8E2B1E-06D7-F240-B52D-B6B01287426A}" srcOrd="2" destOrd="0" parTransId="{4CCAC749-3796-344D-9A6E-724E4249B838}" sibTransId="{C27A6833-5800-EF47-879D-6DEABAFFE7A7}"/>
    <dgm:cxn modelId="{097B200A-90A3-E94E-81B3-D4C678D8BF2B}" srcId="{17103808-3048-4140-AE29-6102B76C3B6A}" destId="{578D4470-525B-A648-A504-1AF515D2A1FB}" srcOrd="1" destOrd="0" parTransId="{2D530FDD-ADE5-1147-A71C-0116F8063F7B}" sibTransId="{D5AFDF02-869A-C241-9D9C-32E15A5C6CD4}"/>
    <dgm:cxn modelId="{DDBA22E1-6A0C-48F3-9ACB-CBD7333ADC89}" type="presOf" srcId="{25298ADB-DBBE-F244-ACAE-57317A4ED8C3}" destId="{172559D9-6860-4534-8402-7E28B0A6EB07}" srcOrd="0" destOrd="0" presId="urn:microsoft.com/office/officeart/2005/8/layout/chevron2"/>
    <dgm:cxn modelId="{90A0C713-1026-4CD2-993E-142F6464DA13}" srcId="{11AC943B-7886-9743-AC23-A1A191514F6C}" destId="{B9AB1EF6-E37F-4755-A82F-7CA0E1A3DB12}" srcOrd="1" destOrd="0" parTransId="{A8193078-B4E7-4DCE-90DD-E14DFCEB7E37}" sibTransId="{4E86A6EF-1BE1-40BE-BEC3-33E904CB025D}"/>
    <dgm:cxn modelId="{F6EF98E0-A2CB-D04A-AA2E-6ABC205DD396}" srcId="{573BF788-1323-4B47-9B3F-565BF4B94CE5}" destId="{067F369C-679B-D946-9FF6-AF8B72F4E558}" srcOrd="0" destOrd="0" parTransId="{A5629A89-D666-644C-8E8C-C7A710A44C4C}" sibTransId="{65EC089A-AFA9-E04E-BAF1-1F2EBF9BBA8A}"/>
    <dgm:cxn modelId="{FF418389-E7F7-47B7-B883-D933FD96963A}" type="presOf" srcId="{FFF63F7D-0A62-D341-B4D9-2A3BF1BB1C9E}" destId="{319673D0-AE66-4A48-B56E-5856AE712135}" srcOrd="0" destOrd="2" presId="urn:microsoft.com/office/officeart/2005/8/layout/chevron2"/>
    <dgm:cxn modelId="{64CA533C-0833-47BE-9165-9EFB258DC70C}" type="presOf" srcId="{8A71CE19-8F7A-4645-B63A-689F894AD622}" destId="{319673D0-AE66-4A48-B56E-5856AE712135}" srcOrd="0" destOrd="1" presId="urn:microsoft.com/office/officeart/2005/8/layout/chevron2"/>
    <dgm:cxn modelId="{1BB7D68B-C3C3-7145-88E2-633F341B4413}" srcId="{573BF788-1323-4B47-9B3F-565BF4B94CE5}" destId="{11AC943B-7886-9743-AC23-A1A191514F6C}" srcOrd="3" destOrd="0" parTransId="{F9C258B2-87A1-9449-B44E-F7A85C2E62B7}" sibTransId="{05EB7D43-E20E-EE43-992C-0099FFB2E91C}"/>
    <dgm:cxn modelId="{BCE1E02B-5BC1-4041-B8AC-E8D288E9C7F3}" srcId="{17103808-3048-4140-AE29-6102B76C3B6A}" destId="{EF031930-E092-42BF-B9CA-20CC6BCE0CD8}" srcOrd="0" destOrd="0" parTransId="{1AFDC107-658C-40C5-A2B1-7B747BDCA458}" sibTransId="{CFA2CD83-E6C6-4C13-99ED-2D400422131D}"/>
    <dgm:cxn modelId="{AC634FC9-C6E4-6D49-A1FF-76F72DFA30E4}" srcId="{25298ADB-DBBE-F244-ACAE-57317A4ED8C3}" destId="{33591D9C-B5EE-EF4F-AE8B-57A726DBE64F}" srcOrd="1" destOrd="0" parTransId="{D1D2BFE3-A3FC-6F4C-886E-DBB974808EED}" sibTransId="{604F9611-972B-464E-AA2E-6499C74C92A4}"/>
    <dgm:cxn modelId="{62D4490B-142B-9849-AE10-45BCF14E97DD}" srcId="{067F369C-679B-D946-9FF6-AF8B72F4E558}" destId="{8A71CE19-8F7A-4645-B63A-689F894AD622}" srcOrd="1" destOrd="0" parTransId="{D0FF8833-2A56-474E-966C-FA5C1B850826}" sibTransId="{ED079F38-EBFC-E64F-A8AD-2DB628A39CFF}"/>
    <dgm:cxn modelId="{45CB2E70-7C8F-4380-8F0D-C65D0E6A499B}" type="presOf" srcId="{D3E2F0B8-517B-404C-A92E-D0A7440E440A}" destId="{084C3238-CDE9-4F80-B713-13525B4061DF}" srcOrd="0" destOrd="2" presId="urn:microsoft.com/office/officeart/2005/8/layout/chevron2"/>
    <dgm:cxn modelId="{2D1445D6-4F39-4111-8DFD-304038D08536}" type="presOf" srcId="{604E949B-83A3-8049-83E2-BAE5B9A9C3AA}" destId="{07037A13-CCD6-49D7-9088-1A21E7DA9A07}" srcOrd="0" destOrd="0" presId="urn:microsoft.com/office/officeart/2005/8/layout/chevron2"/>
    <dgm:cxn modelId="{4334E275-33FA-C041-84B4-40EAD8A126F6}" srcId="{573BF788-1323-4B47-9B3F-565BF4B94CE5}" destId="{25298ADB-DBBE-F244-ACAE-57317A4ED8C3}" srcOrd="1" destOrd="0" parTransId="{4D6A0C10-FC92-7047-BE56-7244D60271D1}" sibTransId="{60D46017-282C-5948-9A96-940C324E0438}"/>
    <dgm:cxn modelId="{E24694E6-B205-456A-8769-65B7FFE03833}" type="presOf" srcId="{17103808-3048-4140-AE29-6102B76C3B6A}" destId="{29392EBC-CFAF-4F4B-B387-389C30283948}" srcOrd="0" destOrd="0" presId="urn:microsoft.com/office/officeart/2005/8/layout/chevron2"/>
    <dgm:cxn modelId="{DDB0AC18-4E62-44B2-9B90-81BE34CA1D6D}" type="presOf" srcId="{D1510737-73A7-964D-B10F-DD3812B457B5}" destId="{084C3238-CDE9-4F80-B713-13525B4061DF}" srcOrd="0" destOrd="0" presId="urn:microsoft.com/office/officeart/2005/8/layout/chevron2"/>
    <dgm:cxn modelId="{7F2714D4-AF6B-4764-B6D7-19EECF3A330B}" type="presOf" srcId="{573BF788-1323-4B47-9B3F-565BF4B94CE5}" destId="{1BC6B900-1109-405C-94CC-29FE61065A47}" srcOrd="0" destOrd="0" presId="urn:microsoft.com/office/officeart/2005/8/layout/chevron2"/>
    <dgm:cxn modelId="{B3250959-816F-47F6-99C4-DAEA7B84873C}" srcId="{25298ADB-DBBE-F244-ACAE-57317A4ED8C3}" destId="{D3E2F0B8-517B-404C-A92E-D0A7440E440A}" srcOrd="2" destOrd="0" parTransId="{0D67BEBC-6753-4673-9454-0813716D0C45}" sibTransId="{C5360E74-9963-437A-90D8-0B2B8FEA5C75}"/>
    <dgm:cxn modelId="{8797870D-322C-4771-B8CD-7F304BBBAB64}" type="presOf" srcId="{11AC943B-7886-9743-AC23-A1A191514F6C}" destId="{48F9F04A-332C-4C61-A3C5-1C610611CE05}" srcOrd="0" destOrd="0" presId="urn:microsoft.com/office/officeart/2005/8/layout/chevron2"/>
    <dgm:cxn modelId="{AA00A8D5-FD58-EE40-9D39-7FB794A703E3}" srcId="{067F369C-679B-D946-9FF6-AF8B72F4E558}" destId="{3248DF5A-BD0B-714E-A4CA-C56AF25AE46A}" srcOrd="0" destOrd="0" parTransId="{1A6BBD8A-5212-CB42-95D6-35BDD0530F7A}" sibTransId="{2C2FC783-28DA-154C-8E15-C4095A368A5F}"/>
    <dgm:cxn modelId="{48DE808A-7B8C-47E9-B6F9-4E6F3DFA766E}" type="presOf" srcId="{3248DF5A-BD0B-714E-A4CA-C56AF25AE46A}" destId="{319673D0-AE66-4A48-B56E-5856AE712135}" srcOrd="0" destOrd="0" presId="urn:microsoft.com/office/officeart/2005/8/layout/chevron2"/>
    <dgm:cxn modelId="{B1A39899-020B-4476-9FC1-9675C847E4CD}" type="presOf" srcId="{B9AB1EF6-E37F-4755-A82F-7CA0E1A3DB12}" destId="{07037A13-CCD6-49D7-9088-1A21E7DA9A07}" srcOrd="0" destOrd="1" presId="urn:microsoft.com/office/officeart/2005/8/layout/chevron2"/>
    <dgm:cxn modelId="{D10C0C0E-C9C1-45A5-AD71-3424D56F279F}" type="presOf" srcId="{33591D9C-B5EE-EF4F-AE8B-57A726DBE64F}" destId="{084C3238-CDE9-4F80-B713-13525B4061DF}" srcOrd="0" destOrd="1" presId="urn:microsoft.com/office/officeart/2005/8/layout/chevron2"/>
    <dgm:cxn modelId="{B58926D9-B27F-2A4C-A05E-2F91293768DD}" srcId="{573BF788-1323-4B47-9B3F-565BF4B94CE5}" destId="{17103808-3048-4140-AE29-6102B76C3B6A}" srcOrd="2" destOrd="0" parTransId="{FAB22E63-056D-6C4B-8595-E2DF1A5FB788}" sibTransId="{6F4C0D02-A5D9-904C-B94E-F55B38C9216F}"/>
    <dgm:cxn modelId="{E189D932-D706-8D4D-AE08-211709EBAE88}" srcId="{067F369C-679B-D946-9FF6-AF8B72F4E558}" destId="{FFF63F7D-0A62-D341-B4D9-2A3BF1BB1C9E}" srcOrd="2" destOrd="0" parTransId="{02B41F8C-A54B-FF4E-AF04-2C9DA5E232F4}" sibTransId="{A0AF9CCA-407F-0846-ADAB-37671CA7710D}"/>
    <dgm:cxn modelId="{BA27E7E7-CB3D-4C51-A33B-16285EC4E94C}" type="presOf" srcId="{EF031930-E092-42BF-B9CA-20CC6BCE0CD8}" destId="{129590FE-B30B-4061-8B43-253802B6928E}" srcOrd="0" destOrd="0" presId="urn:microsoft.com/office/officeart/2005/8/layout/chevron2"/>
    <dgm:cxn modelId="{412F3E09-DCC7-48D7-9634-177E04C890A9}" type="presOf" srcId="{BE8E2B1E-06D7-F240-B52D-B6B01287426A}" destId="{129590FE-B30B-4061-8B43-253802B6928E}" srcOrd="0" destOrd="2" presId="urn:microsoft.com/office/officeart/2005/8/layout/chevron2"/>
    <dgm:cxn modelId="{2E82427B-B000-4AC9-A0F6-55BC84C3EA66}" type="presOf" srcId="{4AD56A28-74C2-4C32-AF20-7519FC6296A8}" destId="{319673D0-AE66-4A48-B56E-5856AE712135}" srcOrd="0" destOrd="3" presId="urn:microsoft.com/office/officeart/2005/8/layout/chevron2"/>
    <dgm:cxn modelId="{EA44BADE-8962-8745-94BA-25C7825B818C}" srcId="{11AC943B-7886-9743-AC23-A1A191514F6C}" destId="{604E949B-83A3-8049-83E2-BAE5B9A9C3AA}" srcOrd="0" destOrd="0" parTransId="{4A9311A9-29C6-6E41-85D3-53CF8DD76C43}" sibTransId="{CED4C818-A1B8-5246-94AB-8DEEF9C47C46}"/>
    <dgm:cxn modelId="{E5715A20-A3CF-5E40-9936-F5B76EDB0B64}" srcId="{25298ADB-DBBE-F244-ACAE-57317A4ED8C3}" destId="{D1510737-73A7-964D-B10F-DD3812B457B5}" srcOrd="0" destOrd="0" parTransId="{7857D16D-5506-C541-A9D3-932BF852D1D0}" sibTransId="{D3608361-C3E3-7F41-A737-CC8213B82C7E}"/>
    <dgm:cxn modelId="{CAFFE755-707E-439E-9D0A-A0FC79B6F8F7}" type="presOf" srcId="{067F369C-679B-D946-9FF6-AF8B72F4E558}" destId="{C414CCF4-6E38-4BE9-B4C3-F5B2BFA0FA4A}" srcOrd="0" destOrd="0" presId="urn:microsoft.com/office/officeart/2005/8/layout/chevron2"/>
    <dgm:cxn modelId="{E8652388-D016-4F97-853C-EE4D562C3384}" type="presOf" srcId="{578D4470-525B-A648-A504-1AF515D2A1FB}" destId="{129590FE-B30B-4061-8B43-253802B6928E}" srcOrd="0" destOrd="1" presId="urn:microsoft.com/office/officeart/2005/8/layout/chevron2"/>
    <dgm:cxn modelId="{7E9D9316-8724-4BD3-94B3-65DE6EC482AF}" srcId="{067F369C-679B-D946-9FF6-AF8B72F4E558}" destId="{4AD56A28-74C2-4C32-AF20-7519FC6296A8}" srcOrd="3" destOrd="0" parTransId="{12E416D4-B784-419A-9C4B-B251A5475375}" sibTransId="{537646E8-6955-4249-A2CC-D18848BD9663}"/>
    <dgm:cxn modelId="{5D9CB24D-6E2F-475B-8D13-27E5E23DC145}" type="presParOf" srcId="{1BC6B900-1109-405C-94CC-29FE61065A47}" destId="{91A8D9D1-024A-44AB-89A0-64ED2C57C560}" srcOrd="0" destOrd="0" presId="urn:microsoft.com/office/officeart/2005/8/layout/chevron2"/>
    <dgm:cxn modelId="{A3955CF5-B484-468E-8305-D1E10A101046}" type="presParOf" srcId="{91A8D9D1-024A-44AB-89A0-64ED2C57C560}" destId="{C414CCF4-6E38-4BE9-B4C3-F5B2BFA0FA4A}" srcOrd="0" destOrd="0" presId="urn:microsoft.com/office/officeart/2005/8/layout/chevron2"/>
    <dgm:cxn modelId="{BD3B8328-8423-4ED0-9EDA-32AD85797739}" type="presParOf" srcId="{91A8D9D1-024A-44AB-89A0-64ED2C57C560}" destId="{319673D0-AE66-4A48-B56E-5856AE712135}" srcOrd="1" destOrd="0" presId="urn:microsoft.com/office/officeart/2005/8/layout/chevron2"/>
    <dgm:cxn modelId="{D4726EF4-B9F7-40BE-8A5E-616DBA63D9FA}" type="presParOf" srcId="{1BC6B900-1109-405C-94CC-29FE61065A47}" destId="{BAC126D8-B024-4969-A0EB-EA0067516154}" srcOrd="1" destOrd="0" presId="urn:microsoft.com/office/officeart/2005/8/layout/chevron2"/>
    <dgm:cxn modelId="{B9EBA01B-194A-4D11-BA46-280D17C29628}" type="presParOf" srcId="{1BC6B900-1109-405C-94CC-29FE61065A47}" destId="{54883018-FDB9-4BA3-BD94-1BDB70F53CA2}" srcOrd="2" destOrd="0" presId="urn:microsoft.com/office/officeart/2005/8/layout/chevron2"/>
    <dgm:cxn modelId="{EE03A55E-8B61-494B-9332-749911201BEF}" type="presParOf" srcId="{54883018-FDB9-4BA3-BD94-1BDB70F53CA2}" destId="{172559D9-6860-4534-8402-7E28B0A6EB07}" srcOrd="0" destOrd="0" presId="urn:microsoft.com/office/officeart/2005/8/layout/chevron2"/>
    <dgm:cxn modelId="{7BAAC39C-BE9A-4857-8666-45A32C6475D3}" type="presParOf" srcId="{54883018-FDB9-4BA3-BD94-1BDB70F53CA2}" destId="{084C3238-CDE9-4F80-B713-13525B4061DF}" srcOrd="1" destOrd="0" presId="urn:microsoft.com/office/officeart/2005/8/layout/chevron2"/>
    <dgm:cxn modelId="{B39DDFE1-D3ED-4BB2-9203-193E425FEBDC}" type="presParOf" srcId="{1BC6B900-1109-405C-94CC-29FE61065A47}" destId="{9EDBF09A-47D6-4BA4-AEA4-34147296D6B9}" srcOrd="3" destOrd="0" presId="urn:microsoft.com/office/officeart/2005/8/layout/chevron2"/>
    <dgm:cxn modelId="{6F96373C-5F83-45E9-A194-2D9D6E63DA6E}" type="presParOf" srcId="{1BC6B900-1109-405C-94CC-29FE61065A47}" destId="{CA40CEFC-05FE-424E-9F32-7E4D9B48ED72}" srcOrd="4" destOrd="0" presId="urn:microsoft.com/office/officeart/2005/8/layout/chevron2"/>
    <dgm:cxn modelId="{1F7BD599-7065-4F88-92D8-94D58EBDB190}" type="presParOf" srcId="{CA40CEFC-05FE-424E-9F32-7E4D9B48ED72}" destId="{29392EBC-CFAF-4F4B-B387-389C30283948}" srcOrd="0" destOrd="0" presId="urn:microsoft.com/office/officeart/2005/8/layout/chevron2"/>
    <dgm:cxn modelId="{47A558E5-F416-43E3-A2AC-2D534E3459F1}" type="presParOf" srcId="{CA40CEFC-05FE-424E-9F32-7E4D9B48ED72}" destId="{129590FE-B30B-4061-8B43-253802B6928E}" srcOrd="1" destOrd="0" presId="urn:microsoft.com/office/officeart/2005/8/layout/chevron2"/>
    <dgm:cxn modelId="{3CBB56EB-31E6-44A2-A82E-E12C6B117AD2}" type="presParOf" srcId="{1BC6B900-1109-405C-94CC-29FE61065A47}" destId="{FA4821B3-964D-4426-A3B1-779D74F8BA22}" srcOrd="5" destOrd="0" presId="urn:microsoft.com/office/officeart/2005/8/layout/chevron2"/>
    <dgm:cxn modelId="{1A01FBC7-B339-4DE3-A86B-D6B7DE6FC44F}" type="presParOf" srcId="{1BC6B900-1109-405C-94CC-29FE61065A47}" destId="{9EB06EAB-3B90-498D-89F1-C74B7BC4DEF0}" srcOrd="6" destOrd="0" presId="urn:microsoft.com/office/officeart/2005/8/layout/chevron2"/>
    <dgm:cxn modelId="{BA2EF303-CEAA-477E-A67D-0B312DC0BAAA}" type="presParOf" srcId="{9EB06EAB-3B90-498D-89F1-C74B7BC4DEF0}" destId="{48F9F04A-332C-4C61-A3C5-1C610611CE05}" srcOrd="0" destOrd="0" presId="urn:microsoft.com/office/officeart/2005/8/layout/chevron2"/>
    <dgm:cxn modelId="{63244AD0-CBB5-4C06-A634-356DECC07162}" type="presParOf" srcId="{9EB06EAB-3B90-498D-89F1-C74B7BC4DEF0}" destId="{07037A13-CCD6-49D7-9088-1A21E7DA9A0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4CCF4-6E38-4BE9-B4C3-F5B2BFA0FA4A}">
      <dsp:nvSpPr>
        <dsp:cNvPr id="0" name=""/>
        <dsp:cNvSpPr/>
      </dsp:nvSpPr>
      <dsp:spPr>
        <a:xfrm rot="5400000">
          <a:off x="-209399" y="368259"/>
          <a:ext cx="1395999" cy="97719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b="1" kern="1200" dirty="0">
              <a:solidFill>
                <a:schemeClr val="bg1"/>
              </a:solidFill>
              <a:effectLst/>
            </a:rPr>
            <a:t>RSA (</a:t>
          </a:r>
          <a:r>
            <a:rPr lang="en-US" sz="1050" b="1" kern="1200" dirty="0" err="1">
              <a:solidFill>
                <a:schemeClr val="bg1"/>
              </a:solidFill>
              <a:effectLst/>
            </a:rPr>
            <a:t>Rivest</a:t>
          </a:r>
          <a:r>
            <a:rPr lang="en-US" sz="1050" b="1" kern="1200" dirty="0">
              <a:solidFill>
                <a:schemeClr val="bg1"/>
              </a:solidFill>
              <a:effectLst/>
            </a:rPr>
            <a:t>, Shamir, </a:t>
          </a:r>
          <a:r>
            <a:rPr lang="en-US" sz="1050" b="1" kern="1200" dirty="0" err="1">
              <a:solidFill>
                <a:schemeClr val="bg1"/>
              </a:solidFill>
              <a:effectLst/>
            </a:rPr>
            <a:t>Adleman</a:t>
          </a:r>
          <a:r>
            <a:rPr lang="en-US" sz="1050" b="1" kern="1200" dirty="0">
              <a:solidFill>
                <a:schemeClr val="bg1"/>
              </a:solidFill>
              <a:effectLst/>
            </a:rPr>
            <a:t>)</a:t>
          </a:r>
          <a:endParaRPr lang="en-US" sz="1050" kern="1200" dirty="0">
            <a:solidFill>
              <a:schemeClr val="bg1"/>
            </a:solidFill>
            <a:effectLst/>
          </a:endParaRPr>
        </a:p>
      </dsp:txBody>
      <dsp:txXfrm rot="-5400000">
        <a:off x="2" y="647459"/>
        <a:ext cx="977199" cy="418800"/>
      </dsp:txXfrm>
    </dsp:sp>
    <dsp:sp modelId="{319673D0-AE66-4A48-B56E-5856AE712135}">
      <dsp:nvSpPr>
        <dsp:cNvPr id="0" name=""/>
        <dsp:cNvSpPr/>
      </dsp:nvSpPr>
      <dsp:spPr>
        <a:xfrm rot="5400000">
          <a:off x="4455150" y="-3470602"/>
          <a:ext cx="1210898" cy="816680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b="1" kern="1200" dirty="0"/>
            <a:t>developed in 1977</a:t>
          </a:r>
        </a:p>
        <a:p>
          <a:pPr marL="171450" lvl="1" indent="-171450" algn="l" defTabSz="711200" rtl="0">
            <a:lnSpc>
              <a:spcPct val="90000"/>
            </a:lnSpc>
            <a:spcBef>
              <a:spcPct val="0"/>
            </a:spcBef>
            <a:spcAft>
              <a:spcPct val="15000"/>
            </a:spcAft>
            <a:buChar char="••"/>
          </a:pPr>
          <a:r>
            <a:rPr lang="en-US" sz="1600" b="1" kern="1200" dirty="0"/>
            <a:t>most widely accepted and implemented approach to public-key encryption</a:t>
          </a:r>
          <a:endParaRPr lang="en-US" sz="1600" kern="1200" dirty="0"/>
        </a:p>
        <a:p>
          <a:pPr marL="171450" lvl="1" indent="-171450" algn="l" defTabSz="711200" rtl="0">
            <a:lnSpc>
              <a:spcPct val="90000"/>
            </a:lnSpc>
            <a:spcBef>
              <a:spcPct val="0"/>
            </a:spcBef>
            <a:spcAft>
              <a:spcPct val="15000"/>
            </a:spcAft>
            <a:buChar char="••"/>
          </a:pPr>
          <a:r>
            <a:rPr lang="en-US" sz="1600" b="1" kern="1200" dirty="0"/>
            <a:t>block cipher in which the plaintext and ciphertext are integers between [0 ,</a:t>
          </a:r>
          <a:r>
            <a:rPr lang="en-US" sz="1600" b="1" i="1" kern="1200" dirty="0"/>
            <a:t>n</a:t>
          </a:r>
          <a:r>
            <a:rPr lang="en-US" sz="1600" b="1" kern="1200" dirty="0"/>
            <a:t>-1] for some </a:t>
          </a:r>
          <a:r>
            <a:rPr lang="en-US" sz="1600" b="1" i="1" kern="1200" dirty="0"/>
            <a:t>n</a:t>
          </a:r>
          <a:endParaRPr lang="en-US" sz="1600" kern="1200" dirty="0"/>
        </a:p>
        <a:p>
          <a:pPr marL="171450" lvl="1" indent="-171450" algn="l" defTabSz="711200" rtl="0">
            <a:lnSpc>
              <a:spcPct val="90000"/>
            </a:lnSpc>
            <a:spcBef>
              <a:spcPct val="0"/>
            </a:spcBef>
            <a:spcAft>
              <a:spcPct val="15000"/>
            </a:spcAft>
            <a:buChar char="••"/>
          </a:pPr>
          <a:r>
            <a:rPr lang="en-US" sz="1600" b="1" kern="1200" dirty="0"/>
            <a:t>Was broken when key was 428 bits, currently 1024 is considered strong enough</a:t>
          </a:r>
        </a:p>
      </dsp:txBody>
      <dsp:txXfrm rot="-5400000">
        <a:off x="977200" y="66459"/>
        <a:ext cx="8107689" cy="1092676"/>
      </dsp:txXfrm>
    </dsp:sp>
    <dsp:sp modelId="{172559D9-6860-4534-8402-7E28B0A6EB07}">
      <dsp:nvSpPr>
        <dsp:cNvPr id="0" name=""/>
        <dsp:cNvSpPr/>
      </dsp:nvSpPr>
      <dsp:spPr>
        <a:xfrm rot="5400000">
          <a:off x="-209399" y="1623936"/>
          <a:ext cx="1395999" cy="97719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b="1" kern="1200" dirty="0" err="1">
              <a:solidFill>
                <a:schemeClr val="bg1"/>
              </a:solidFill>
              <a:effectLst/>
            </a:rPr>
            <a:t>Diffie</a:t>
          </a:r>
          <a:r>
            <a:rPr lang="en-US" sz="1050" b="1" kern="1200" dirty="0">
              <a:solidFill>
                <a:schemeClr val="bg1"/>
              </a:solidFill>
              <a:effectLst/>
            </a:rPr>
            <a:t>-Hellman key exchange algorithm</a:t>
          </a:r>
        </a:p>
      </dsp:txBody>
      <dsp:txXfrm rot="-5400000">
        <a:off x="2" y="1903136"/>
        <a:ext cx="977199" cy="418800"/>
      </dsp:txXfrm>
    </dsp:sp>
    <dsp:sp modelId="{084C3238-CDE9-4F80-B713-13525B4061DF}">
      <dsp:nvSpPr>
        <dsp:cNvPr id="0" name=""/>
        <dsp:cNvSpPr/>
      </dsp:nvSpPr>
      <dsp:spPr>
        <a:xfrm rot="5400000">
          <a:off x="4606899" y="-2215164"/>
          <a:ext cx="907399" cy="816680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rtl="0">
            <a:lnSpc>
              <a:spcPct val="90000"/>
            </a:lnSpc>
            <a:spcBef>
              <a:spcPct val="0"/>
            </a:spcBef>
            <a:spcAft>
              <a:spcPct val="15000"/>
            </a:spcAft>
            <a:buChar char="••"/>
          </a:pPr>
          <a:r>
            <a:rPr lang="en-US" sz="1600" b="1" kern="1200" dirty="0"/>
            <a:t>enables two users to securely reach agreement about a shared secret that can be used as a secret key for subsequent symmetric encryption of messages</a:t>
          </a:r>
          <a:endParaRPr lang="en-US" sz="1600" kern="1200" dirty="0"/>
        </a:p>
        <a:p>
          <a:pPr marL="171450" lvl="1" indent="-171450" algn="l" defTabSz="711200" rtl="0">
            <a:lnSpc>
              <a:spcPct val="90000"/>
            </a:lnSpc>
            <a:spcBef>
              <a:spcPct val="0"/>
            </a:spcBef>
            <a:spcAft>
              <a:spcPct val="15000"/>
            </a:spcAft>
            <a:buChar char="••"/>
          </a:pPr>
          <a:r>
            <a:rPr lang="en-US" sz="1600" b="1" kern="1200" dirty="0"/>
            <a:t>limited to the exchange of the keys (handshake)</a:t>
          </a:r>
          <a:endParaRPr lang="en-US" sz="1600" kern="1200" dirty="0"/>
        </a:p>
        <a:p>
          <a:pPr marL="171450" lvl="1" indent="-171450" algn="l" defTabSz="711200" rtl="0">
            <a:lnSpc>
              <a:spcPct val="90000"/>
            </a:lnSpc>
            <a:spcBef>
              <a:spcPct val="0"/>
            </a:spcBef>
            <a:spcAft>
              <a:spcPct val="15000"/>
            </a:spcAft>
            <a:buChar char="••"/>
          </a:pPr>
          <a:r>
            <a:rPr lang="en-US" sz="1600" b="1" kern="1200" dirty="0"/>
            <a:t>Not useful for full message encryption</a:t>
          </a:r>
        </a:p>
      </dsp:txBody>
      <dsp:txXfrm rot="-5400000">
        <a:off x="977199" y="1458832"/>
        <a:ext cx="8122504" cy="818807"/>
      </dsp:txXfrm>
    </dsp:sp>
    <dsp:sp modelId="{29392EBC-CFAF-4F4B-B387-389C30283948}">
      <dsp:nvSpPr>
        <dsp:cNvPr id="0" name=""/>
        <dsp:cNvSpPr/>
      </dsp:nvSpPr>
      <dsp:spPr>
        <a:xfrm rot="5400000">
          <a:off x="-209399" y="2879613"/>
          <a:ext cx="1395999" cy="97719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b="1" kern="1200" dirty="0">
              <a:solidFill>
                <a:schemeClr val="bg1"/>
              </a:solidFill>
              <a:effectLst/>
            </a:rPr>
            <a:t>Digital Signature Standard (DSS)</a:t>
          </a:r>
          <a:endParaRPr lang="en-US" sz="1050" kern="1200" dirty="0">
            <a:solidFill>
              <a:schemeClr val="bg1"/>
            </a:solidFill>
            <a:effectLst/>
          </a:endParaRPr>
        </a:p>
      </dsp:txBody>
      <dsp:txXfrm rot="-5400000">
        <a:off x="2" y="3158813"/>
        <a:ext cx="977199" cy="418800"/>
      </dsp:txXfrm>
    </dsp:sp>
    <dsp:sp modelId="{129590FE-B30B-4061-8B43-253802B6928E}">
      <dsp:nvSpPr>
        <dsp:cNvPr id="0" name=""/>
        <dsp:cNvSpPr/>
      </dsp:nvSpPr>
      <dsp:spPr>
        <a:xfrm rot="5400000">
          <a:off x="4606899" y="-959487"/>
          <a:ext cx="907399" cy="816680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t>developed in 1991</a:t>
          </a:r>
          <a:endParaRPr lang="en-US" sz="1800" kern="1200" dirty="0"/>
        </a:p>
        <a:p>
          <a:pPr marL="171450" lvl="1" indent="-171450" algn="l" defTabSz="800100" rtl="0">
            <a:lnSpc>
              <a:spcPct val="90000"/>
            </a:lnSpc>
            <a:spcBef>
              <a:spcPct val="0"/>
            </a:spcBef>
            <a:spcAft>
              <a:spcPct val="15000"/>
            </a:spcAft>
            <a:buChar char="••"/>
          </a:pPr>
          <a:r>
            <a:rPr lang="en-US" sz="1800" b="1" kern="1200" dirty="0"/>
            <a:t>provides only a digital signature function with SHA-1</a:t>
          </a:r>
          <a:endParaRPr lang="en-US" sz="1800" kern="1200" dirty="0"/>
        </a:p>
        <a:p>
          <a:pPr marL="171450" lvl="1" indent="-171450" algn="l" defTabSz="800100" rtl="0">
            <a:lnSpc>
              <a:spcPct val="90000"/>
            </a:lnSpc>
            <a:spcBef>
              <a:spcPct val="0"/>
            </a:spcBef>
            <a:spcAft>
              <a:spcPct val="15000"/>
            </a:spcAft>
            <a:buChar char="••"/>
          </a:pPr>
          <a:r>
            <a:rPr lang="en-US" sz="1800" b="1" kern="1200" dirty="0"/>
            <a:t>cannot be used for encryption or key exchange</a:t>
          </a:r>
          <a:endParaRPr lang="en-US" sz="1800" kern="1200" dirty="0"/>
        </a:p>
      </dsp:txBody>
      <dsp:txXfrm rot="-5400000">
        <a:off x="977199" y="2714509"/>
        <a:ext cx="8122504" cy="818807"/>
      </dsp:txXfrm>
    </dsp:sp>
    <dsp:sp modelId="{48F9F04A-332C-4C61-A3C5-1C610611CE05}">
      <dsp:nvSpPr>
        <dsp:cNvPr id="0" name=""/>
        <dsp:cNvSpPr/>
      </dsp:nvSpPr>
      <dsp:spPr>
        <a:xfrm rot="5400000">
          <a:off x="-209399" y="4135290"/>
          <a:ext cx="1395999" cy="97719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rtl="0">
            <a:lnSpc>
              <a:spcPct val="90000"/>
            </a:lnSpc>
            <a:spcBef>
              <a:spcPct val="0"/>
            </a:spcBef>
            <a:spcAft>
              <a:spcPct val="35000"/>
            </a:spcAft>
          </a:pPr>
          <a:r>
            <a:rPr lang="en-US" sz="1050" b="1" kern="1200" dirty="0">
              <a:solidFill>
                <a:schemeClr val="bg1"/>
              </a:solidFill>
            </a:rPr>
            <a:t>Elliptic curve cryptography (ECC)</a:t>
          </a:r>
        </a:p>
      </dsp:txBody>
      <dsp:txXfrm rot="-5400000">
        <a:off x="2" y="4414490"/>
        <a:ext cx="977199" cy="418800"/>
      </dsp:txXfrm>
    </dsp:sp>
    <dsp:sp modelId="{07037A13-CCD6-49D7-9088-1A21E7DA9A07}">
      <dsp:nvSpPr>
        <dsp:cNvPr id="0" name=""/>
        <dsp:cNvSpPr/>
      </dsp:nvSpPr>
      <dsp:spPr>
        <a:xfrm rot="5400000">
          <a:off x="4606899" y="296190"/>
          <a:ext cx="907399" cy="816680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rtl="0">
            <a:lnSpc>
              <a:spcPct val="90000"/>
            </a:lnSpc>
            <a:spcBef>
              <a:spcPct val="0"/>
            </a:spcBef>
            <a:spcAft>
              <a:spcPct val="15000"/>
            </a:spcAft>
            <a:buChar char="••"/>
          </a:pPr>
          <a:r>
            <a:rPr lang="en-US" sz="1800" b="1" kern="1200" dirty="0"/>
            <a:t>security like RSA, but with much smaller keys – thus faster</a:t>
          </a:r>
        </a:p>
        <a:p>
          <a:pPr marL="171450" lvl="1" indent="-171450" algn="l" defTabSz="800100" rtl="0">
            <a:lnSpc>
              <a:spcPct val="90000"/>
            </a:lnSpc>
            <a:spcBef>
              <a:spcPct val="0"/>
            </a:spcBef>
            <a:spcAft>
              <a:spcPct val="15000"/>
            </a:spcAft>
            <a:buChar char="••"/>
          </a:pPr>
          <a:r>
            <a:rPr lang="en-US" sz="1800" b="1" kern="1200" dirty="0"/>
            <a:t>Used in e-commerce sites since they conduct very large number of transactions</a:t>
          </a:r>
        </a:p>
      </dsp:txBody>
      <dsp:txXfrm rot="-5400000">
        <a:off x="977199" y="3970186"/>
        <a:ext cx="8122504" cy="81880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1FB1D5-03D7-4495-9A73-AD24F80722A4}" type="datetimeFigureOut">
              <a:rPr lang="en-US" smtClean="0"/>
              <a:t>3/11/2019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973B5-DB7C-4C76-8CF0-22D91795405D}" type="slidenum">
              <a:rPr lang="en-US" smtClean="0"/>
              <a:t>‹#›</a:t>
            </a:fld>
            <a:endParaRPr lang="en-US"/>
          </a:p>
        </p:txBody>
      </p:sp>
    </p:spTree>
    <p:extLst>
      <p:ext uri="{BB962C8B-B14F-4D97-AF65-F5344CB8AC3E}">
        <p14:creationId xmlns:p14="http://schemas.microsoft.com/office/powerpoint/2010/main" val="4197064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latin typeface="+mn-lt"/>
              <a:ea typeface="+mn-ea"/>
              <a:cs typeface="+mn-cs"/>
            </a:endParaRPr>
          </a:p>
          <a:p>
            <a:pPr marL="0" marR="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קריפטוגרפיה עוזרת לנו להשיג לא מעט מהכלים שעליהם דיברנו במצגת הקודמת. זה</a:t>
            </a:r>
            <a:endParaRPr lang="en-US" sz="1200" kern="1200" dirty="0">
              <a:solidFill>
                <a:schemeClr val="tx1"/>
              </a:solidFill>
              <a:latin typeface="+mn-lt"/>
              <a:ea typeface="+mn-ea"/>
              <a:cs typeface="+mn-cs"/>
            </a:endParaRPr>
          </a:p>
          <a:p>
            <a:pPr marL="0" marR="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אחד מהכלים של אבטחת מידע. זה לא פתרון </a:t>
            </a:r>
            <a:r>
              <a:rPr lang="he-IL" sz="1200" kern="1200" dirty="0" err="1">
                <a:solidFill>
                  <a:schemeClr val="tx1"/>
                </a:solidFill>
                <a:latin typeface="+mn-lt"/>
                <a:ea typeface="+mn-ea"/>
                <a:cs typeface="+mn-cs"/>
              </a:rPr>
              <a:t>להכל</a:t>
            </a:r>
            <a:r>
              <a:rPr lang="he-IL"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indent="0" algn="r" defTabSz="914400" rtl="0"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וצריך לדעת איך ליישם את זה ולהשתמש בזה כדי להשיג שירות בצורה הטובה ביותר</a:t>
            </a:r>
            <a:endParaRPr lang="en-US" dirty="0"/>
          </a:p>
          <a:p>
            <a:endParaRPr lang="en-US" dirty="0"/>
          </a:p>
        </p:txBody>
      </p:sp>
      <p:sp>
        <p:nvSpPr>
          <p:cNvPr id="4" name="Slide Number Placeholder 3"/>
          <p:cNvSpPr>
            <a:spLocks noGrp="1"/>
          </p:cNvSpPr>
          <p:nvPr>
            <p:ph type="sldNum" sz="quarter" idx="10"/>
          </p:nvPr>
        </p:nvSpPr>
        <p:spPr/>
        <p:txBody>
          <a:bodyPr/>
          <a:lstStyle/>
          <a:p>
            <a:fld id="{CA4973B5-DB7C-4C76-8CF0-22D91795405D}" type="slidenum">
              <a:rPr lang="en-US" smtClean="0"/>
              <a:t>2</a:t>
            </a:fld>
            <a:endParaRPr lang="en-US"/>
          </a:p>
        </p:txBody>
      </p:sp>
    </p:spTree>
    <p:extLst>
      <p:ext uri="{BB962C8B-B14F-4D97-AF65-F5344CB8AC3E}">
        <p14:creationId xmlns:p14="http://schemas.microsoft.com/office/powerpoint/2010/main" val="358336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9006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035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המידע הסטטיסטי מאפשר לנו לקצר את פרק הזמן שבו לוקח לפענח את ההצפנה , </a:t>
            </a:r>
            <a:r>
              <a:rPr lang="he-IL" sz="1200" kern="1200" dirty="0" err="1">
                <a:solidFill>
                  <a:schemeClr val="tx1"/>
                </a:solidFill>
                <a:latin typeface="+mn-lt"/>
                <a:ea typeface="+mn-ea"/>
                <a:cs typeface="+mn-cs"/>
              </a:rPr>
              <a:t>הצפנות</a:t>
            </a:r>
            <a:r>
              <a:rPr lang="he-IL" sz="1200" kern="1200" dirty="0">
                <a:solidFill>
                  <a:schemeClr val="tx1"/>
                </a:solidFill>
                <a:latin typeface="+mn-lt"/>
                <a:ea typeface="+mn-ea"/>
                <a:cs typeface="+mn-cs"/>
              </a:rPr>
              <a:t> מהסוג הזה ניתן לפרוץ מאוד מהר.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זה דורש ידע מקדים על מה אנחנו מצפינים , אם יודעים שמצפינים טקסט באנגלית אז נדע להוציא את השכיחויות משם וכל הסטטיסטיקות.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מצד שני אם לא יודעים באיזה שפה זה הוצפן, זה יהיה יותר קשה. </a:t>
            </a:r>
          </a:p>
          <a:p>
            <a:endParaRPr lang="en-US" altLang="en-US" dirty="0"/>
          </a:p>
        </p:txBody>
      </p:sp>
    </p:spTree>
    <p:extLst>
      <p:ext uri="{BB962C8B-B14F-4D97-AF65-F5344CB8AC3E}">
        <p14:creationId xmlns:p14="http://schemas.microsoft.com/office/powerpoint/2010/main" val="407772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p:spPr>
        <p:txBody>
          <a:bodyPr/>
          <a:lstStyle/>
          <a:p>
            <a:pPr algn="r"/>
            <a:r>
              <a:rPr lang="he-IL" altLang="en-US" dirty="0"/>
              <a:t>החלפת</a:t>
            </a:r>
            <a:r>
              <a:rPr lang="he-IL" altLang="en-US" baseline="0" dirty="0"/>
              <a:t> מקום של אותיות.</a:t>
            </a:r>
            <a:endParaRPr lang="en-US" altLang="en-US" dirty="0"/>
          </a:p>
        </p:txBody>
      </p:sp>
    </p:spTree>
    <p:extLst>
      <p:ext uri="{BB962C8B-B14F-4D97-AF65-F5344CB8AC3E}">
        <p14:creationId xmlns:p14="http://schemas.microsoft.com/office/powerpoint/2010/main" val="426311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16</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04351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17</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בוחרים מפתח שהוא רצף תווים , לדוגמא </a:t>
            </a:r>
            <a:r>
              <a:rPr lang="en-US" sz="1200" kern="1200" dirty="0">
                <a:solidFill>
                  <a:schemeClr val="tx1"/>
                </a:solidFill>
                <a:latin typeface="+mn-lt"/>
                <a:ea typeface="+mn-ea"/>
                <a:cs typeface="+mn-cs"/>
              </a:rPr>
              <a:t>MEGABUCK</a:t>
            </a:r>
            <a:endParaRPr lang="he-IL"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he-IL"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כותבים את הטקסט לפי האורך של המפתח.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בשורות</a:t>
            </a:r>
            <a:r>
              <a:rPr lang="he-IL" sz="1200" kern="1200" baseline="0" dirty="0">
                <a:solidFill>
                  <a:schemeClr val="tx1"/>
                </a:solidFill>
                <a:latin typeface="+mn-lt"/>
                <a:ea typeface="+mn-ea"/>
                <a:cs typeface="+mn-cs"/>
              </a:rPr>
              <a:t> לאורכו של המפתח.</a:t>
            </a: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איך מתבצעת ההצפנה? קובעים את סדר העמודות לפי סדר האלף-בית .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לוקחים את העמודה של  </a:t>
            </a:r>
            <a:r>
              <a:rPr lang="en-US" sz="1200" kern="1200" dirty="0">
                <a:solidFill>
                  <a:schemeClr val="tx1"/>
                </a:solidFill>
                <a:latin typeface="+mn-lt"/>
                <a:ea typeface="+mn-ea"/>
                <a:cs typeface="+mn-cs"/>
              </a:rPr>
              <a:t>a</a:t>
            </a:r>
            <a:r>
              <a:rPr lang="he-IL" sz="1200" kern="1200" dirty="0">
                <a:solidFill>
                  <a:schemeClr val="tx1"/>
                </a:solidFill>
                <a:latin typeface="+mn-lt"/>
                <a:ea typeface="+mn-ea"/>
                <a:cs typeface="+mn-cs"/>
              </a:rPr>
              <a:t> ורושמים את כל האותיות שמרכיבות את העמודה(לפי סדרך ה</a:t>
            </a:r>
            <a:r>
              <a:rPr lang="en-US" sz="1200" kern="1200" dirty="0">
                <a:solidFill>
                  <a:schemeClr val="tx1"/>
                </a:solidFill>
                <a:latin typeface="+mn-lt"/>
                <a:ea typeface="+mn-ea"/>
                <a:cs typeface="+mn-cs"/>
              </a:rPr>
              <a:t>a b c</a:t>
            </a:r>
            <a:r>
              <a:rPr lang="ar"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איך</a:t>
            </a:r>
            <a:r>
              <a:rPr lang="he-IL" sz="1200" kern="1200" baseline="0" dirty="0">
                <a:solidFill>
                  <a:schemeClr val="tx1"/>
                </a:solidFill>
                <a:latin typeface="+mn-lt"/>
                <a:ea typeface="+mn-ea"/>
                <a:cs typeface="+mn-cs"/>
              </a:rPr>
              <a:t> מתבצע הפיענוח?</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baseline="0" dirty="0">
                <a:solidFill>
                  <a:schemeClr val="tx1"/>
                </a:solidFill>
                <a:latin typeface="+mn-lt"/>
                <a:ea typeface="+mn-ea"/>
                <a:cs typeface="+mn-cs"/>
              </a:rPr>
              <a:t>למקבל יש גם את המפתח – והוא שופך את ה </a:t>
            </a:r>
            <a:r>
              <a:rPr lang="en-US" sz="1200" kern="1200" baseline="0" dirty="0">
                <a:solidFill>
                  <a:schemeClr val="tx1"/>
                </a:solidFill>
                <a:latin typeface="+mn-lt"/>
                <a:ea typeface="+mn-ea"/>
                <a:cs typeface="+mn-cs"/>
              </a:rPr>
              <a:t>CHIPHER</a:t>
            </a:r>
            <a:r>
              <a:rPr lang="he-IL" sz="1200" kern="1200" baseline="0" dirty="0">
                <a:solidFill>
                  <a:schemeClr val="tx1"/>
                </a:solidFill>
                <a:latin typeface="+mn-lt"/>
                <a:ea typeface="+mn-ea"/>
                <a:cs typeface="+mn-cs"/>
              </a:rPr>
              <a:t> לפי סדר ה א' ב' ואז בסוך קוראים שורות </a:t>
            </a:r>
            <a:r>
              <a:rPr lang="he-IL" sz="1200" kern="1200" baseline="0" dirty="0" err="1">
                <a:solidFill>
                  <a:schemeClr val="tx1"/>
                </a:solidFill>
                <a:latin typeface="+mn-lt"/>
                <a:ea typeface="+mn-ea"/>
                <a:cs typeface="+mn-cs"/>
              </a:rPr>
              <a:t>שורות</a:t>
            </a:r>
            <a:r>
              <a:rPr lang="he-IL" sz="1200" kern="1200" baseline="0" dirty="0">
                <a:solidFill>
                  <a:schemeClr val="tx1"/>
                </a:solidFill>
                <a:latin typeface="+mn-lt"/>
                <a:ea typeface="+mn-ea"/>
                <a:cs typeface="+mn-cs"/>
              </a:rPr>
              <a:t> את הצופן המפוענח.</a:t>
            </a:r>
            <a:endParaRPr lang="ar" sz="1200" kern="1200" dirty="0">
              <a:solidFill>
                <a:schemeClr val="tx1"/>
              </a:solidFill>
              <a:latin typeface="+mn-lt"/>
              <a:ea typeface="+mn-ea"/>
              <a:cs typeface="+mn-cs"/>
            </a:endParaRPr>
          </a:p>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96540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18</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algn="r" rtl="1"/>
            <a:r>
              <a:rPr lang="he-IL" sz="1200" kern="1200" dirty="0">
                <a:solidFill>
                  <a:schemeClr val="tx1"/>
                </a:solidFill>
                <a:latin typeface="+mn-lt"/>
                <a:ea typeface="+mn-ea"/>
                <a:cs typeface="+mn-cs"/>
              </a:rPr>
              <a:t>הצפנה שהוכחה בצורה מתמטית שלא ניתן לפרוץ אותה , </a:t>
            </a:r>
          </a:p>
          <a:p>
            <a:pPr algn="r" rtl="1"/>
            <a:r>
              <a:rPr lang="he-IL" sz="1200" kern="1200" dirty="0">
                <a:solidFill>
                  <a:schemeClr val="tx1"/>
                </a:solidFill>
                <a:latin typeface="+mn-lt"/>
                <a:ea typeface="+mn-ea"/>
                <a:cs typeface="+mn-cs"/>
              </a:rPr>
              <a:t>מתייחסים אליה כאל </a:t>
            </a:r>
            <a:r>
              <a:rPr lang="en-US" sz="1200" kern="1200" dirty="0">
                <a:solidFill>
                  <a:schemeClr val="tx1"/>
                </a:solidFill>
                <a:latin typeface="+mn-lt"/>
                <a:ea typeface="+mn-ea"/>
                <a:cs typeface="+mn-cs"/>
              </a:rPr>
              <a:t>perfect cypher</a:t>
            </a:r>
            <a:r>
              <a:rPr lang="he-IL" sz="1200" kern="1200" dirty="0">
                <a:solidFill>
                  <a:schemeClr val="tx1"/>
                </a:solidFill>
                <a:latin typeface="+mn-lt"/>
                <a:ea typeface="+mn-ea"/>
                <a:cs typeface="+mn-cs"/>
              </a:rPr>
              <a:t> , המשמעות היא שאם יש </a:t>
            </a:r>
            <a:r>
              <a:rPr lang="en-US" sz="1200" kern="1200" dirty="0">
                <a:solidFill>
                  <a:schemeClr val="tx1"/>
                </a:solidFill>
                <a:latin typeface="+mn-lt"/>
                <a:ea typeface="+mn-ea"/>
                <a:cs typeface="+mn-cs"/>
              </a:rPr>
              <a:t>cypher text</a:t>
            </a:r>
            <a:r>
              <a:rPr lang="he-IL" sz="1200" kern="1200" dirty="0">
                <a:solidFill>
                  <a:schemeClr val="tx1"/>
                </a:solidFill>
                <a:latin typeface="+mn-lt"/>
                <a:ea typeface="+mn-ea"/>
                <a:cs typeface="+mn-cs"/>
              </a:rPr>
              <a:t> מסוים הוא לא </a:t>
            </a:r>
            <a:r>
              <a:rPr lang="he-IL" sz="1200" kern="1200" dirty="0" err="1">
                <a:solidFill>
                  <a:schemeClr val="tx1"/>
                </a:solidFill>
                <a:latin typeface="+mn-lt"/>
                <a:ea typeface="+mn-ea"/>
                <a:cs typeface="+mn-cs"/>
              </a:rPr>
              <a:t>יתן</a:t>
            </a:r>
            <a:r>
              <a:rPr lang="he-IL" sz="1200" kern="1200" dirty="0">
                <a:solidFill>
                  <a:schemeClr val="tx1"/>
                </a:solidFill>
                <a:latin typeface="+mn-lt"/>
                <a:ea typeface="+mn-ea"/>
                <a:cs typeface="+mn-cs"/>
              </a:rPr>
              <a:t> לי שום מידע על ה</a:t>
            </a:r>
            <a:r>
              <a:rPr lang="en-US" sz="1200" kern="1200" dirty="0">
                <a:solidFill>
                  <a:schemeClr val="tx1"/>
                </a:solidFill>
                <a:latin typeface="+mn-lt"/>
                <a:ea typeface="+mn-ea"/>
                <a:cs typeface="+mn-cs"/>
              </a:rPr>
              <a:t>plain text</a:t>
            </a:r>
            <a:r>
              <a:rPr lang="he-IL" sz="1200" kern="1200" dirty="0">
                <a:solidFill>
                  <a:schemeClr val="tx1"/>
                </a:solidFill>
                <a:latin typeface="+mn-lt"/>
                <a:ea typeface="+mn-ea"/>
                <a:cs typeface="+mn-cs"/>
              </a:rPr>
              <a:t> .</a:t>
            </a:r>
          </a:p>
          <a:p>
            <a:pPr algn="r" rtl="1"/>
            <a:endParaRPr lang="he-IL"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המשמעות של ה </a:t>
            </a:r>
            <a:r>
              <a:rPr lang="en-US" sz="1200" kern="1200" dirty="0">
                <a:solidFill>
                  <a:schemeClr val="tx1"/>
                </a:solidFill>
                <a:latin typeface="+mn-lt"/>
                <a:ea typeface="+mn-ea"/>
                <a:cs typeface="+mn-cs"/>
              </a:rPr>
              <a:t>plain text</a:t>
            </a:r>
            <a:r>
              <a:rPr lang="he-IL" sz="1200" kern="1200" dirty="0">
                <a:solidFill>
                  <a:schemeClr val="tx1"/>
                </a:solidFill>
                <a:latin typeface="+mn-lt"/>
                <a:ea typeface="+mn-ea"/>
                <a:cs typeface="+mn-cs"/>
              </a:rPr>
              <a:t> היא , שהמפתח מיוצר בצורה רנדומאלית , שני האלמנטים שנותנים לו את היכולת להוכיח שהוא בלתי פריץ :</a:t>
            </a:r>
          </a:p>
          <a:p>
            <a:pPr algn="r" rtl="1"/>
            <a:r>
              <a:rPr lang="he-IL" sz="1200" kern="1200" dirty="0">
                <a:solidFill>
                  <a:schemeClr val="tx1"/>
                </a:solidFill>
                <a:latin typeface="+mn-lt"/>
                <a:ea typeface="+mn-ea"/>
                <a:cs typeface="+mn-cs"/>
              </a:rPr>
              <a:t>- אורך המפתח הוא באורך הטקסט</a:t>
            </a:r>
          </a:p>
          <a:p>
            <a:pPr algn="r" rtl="1"/>
            <a:r>
              <a:rPr lang="he-IL" sz="1200" kern="1200" dirty="0">
                <a:solidFill>
                  <a:schemeClr val="tx1"/>
                </a:solidFill>
                <a:latin typeface="+mn-lt"/>
                <a:ea typeface="+mn-ea"/>
                <a:cs typeface="+mn-cs"/>
              </a:rPr>
              <a:t>-לא משתמשים באותו מפתח פעמיים</a:t>
            </a:r>
          </a:p>
          <a:p>
            <a:pPr algn="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268802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56997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27812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6446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4</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6844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22</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720217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23</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latin typeface="Arial" pitchFamily="-110" charset="0"/>
                <a:ea typeface="ＭＳ Ｐゴシック" pitchFamily="-110" charset="-128"/>
                <a:cs typeface="ＭＳ Ｐゴシック" pitchFamily="-110" charset="-128"/>
              </a:rPr>
              <a:t>The universal technique for providing confidentiality for transmitted or stored data is symmetric encryption.</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Symmetric encryption, also referred to as conventional encryption or single-key encryption, was the only type of encryption in use prior to the introduction of public-key encryption in the late 1970s. </a:t>
            </a:r>
          </a:p>
          <a:p>
            <a:pPr eaLnBrk="1" hangingPunct="1"/>
            <a:r>
              <a:rPr lang="en-US" dirty="0">
                <a:latin typeface="Arial" pitchFamily="-110" charset="0"/>
                <a:ea typeface="ＭＳ Ｐゴシック" pitchFamily="-110" charset="-128"/>
                <a:cs typeface="ＭＳ Ｐゴシック" pitchFamily="-110" charset="-128"/>
              </a:rPr>
              <a:t>Countless individuals and groups, from Julius Caesar to the German U-boat force to present-day diplomatic, military, and commercial users, have used symmetric encryption for secret communication.</a:t>
            </a:r>
          </a:p>
          <a:p>
            <a:pPr eaLnBrk="1" hangingPunct="1"/>
            <a:r>
              <a:rPr lang="en-US" dirty="0">
                <a:latin typeface="Arial" pitchFamily="-110" charset="0"/>
                <a:ea typeface="ＭＳ Ｐゴシック" pitchFamily="-110" charset="-128"/>
                <a:cs typeface="ＭＳ Ｐゴシック" pitchFamily="-110" charset="-128"/>
              </a:rPr>
              <a:t>It remains the more widely used of the two types of encryption.</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There are two requirements for secure use of symmetric encryption:</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b="1" dirty="0">
                <a:latin typeface="Arial" pitchFamily="-110" charset="0"/>
                <a:ea typeface="ＭＳ Ｐゴシック" pitchFamily="-110" charset="-128"/>
                <a:cs typeface="ＭＳ Ｐゴシック" pitchFamily="-110" charset="-128"/>
              </a:rPr>
              <a:t>1. We need a strong encryption algorithm. At a minimum, we would like the</a:t>
            </a:r>
          </a:p>
          <a:p>
            <a:pPr eaLnBrk="1" hangingPunct="1"/>
            <a:r>
              <a:rPr lang="en-US" dirty="0">
                <a:latin typeface="Arial" pitchFamily="-110" charset="0"/>
                <a:ea typeface="ＭＳ Ｐゴシック" pitchFamily="-110" charset="-128"/>
                <a:cs typeface="ＭＳ Ｐゴシック" pitchFamily="-110" charset="-128"/>
              </a:rPr>
              <a:t>algorithm to be such that an opponent who knows the algorithm and has access to one or more </a:t>
            </a:r>
            <a:r>
              <a:rPr lang="en-US" dirty="0" err="1">
                <a:latin typeface="Arial" pitchFamily="-110" charset="0"/>
                <a:ea typeface="ＭＳ Ｐゴシック" pitchFamily="-110" charset="-128"/>
                <a:cs typeface="ＭＳ Ｐゴシック" pitchFamily="-110" charset="-128"/>
              </a:rPr>
              <a:t>ciphertexts</a:t>
            </a:r>
            <a:r>
              <a:rPr lang="en-US" dirty="0">
                <a:latin typeface="Arial" pitchFamily="-110" charset="0"/>
                <a:ea typeface="ＭＳ Ｐゴシック" pitchFamily="-110" charset="-128"/>
                <a:cs typeface="ＭＳ Ｐゴシック" pitchFamily="-110" charset="-128"/>
              </a:rPr>
              <a:t> would be unable to decipher the ciphertext</a:t>
            </a:r>
          </a:p>
          <a:p>
            <a:pPr eaLnBrk="1" hangingPunct="1"/>
            <a:r>
              <a:rPr lang="en-US" dirty="0">
                <a:latin typeface="Arial" pitchFamily="-110" charset="0"/>
                <a:ea typeface="ＭＳ Ｐゴシック" pitchFamily="-110" charset="-128"/>
                <a:cs typeface="ＭＳ Ｐゴシック" pitchFamily="-110" charset="-128"/>
              </a:rPr>
              <a:t>or figure out the key. This requirement is usually stated in a stronger form:</a:t>
            </a:r>
          </a:p>
          <a:p>
            <a:pPr eaLnBrk="1" hangingPunct="1"/>
            <a:r>
              <a:rPr lang="en-US" dirty="0">
                <a:latin typeface="Arial" pitchFamily="-110" charset="0"/>
                <a:ea typeface="ＭＳ Ｐゴシック" pitchFamily="-110" charset="-128"/>
                <a:cs typeface="ＭＳ Ｐゴシック" pitchFamily="-110" charset="-128"/>
              </a:rPr>
              <a:t>The opponent should be unable to decrypt ciphertext or discover the key even if he or she is in possession of a number of </a:t>
            </a:r>
            <a:r>
              <a:rPr lang="en-US" dirty="0" err="1">
                <a:latin typeface="Arial" pitchFamily="-110" charset="0"/>
                <a:ea typeface="ＭＳ Ｐゴシック" pitchFamily="-110" charset="-128"/>
                <a:cs typeface="ＭＳ Ｐゴシック" pitchFamily="-110" charset="-128"/>
              </a:rPr>
              <a:t>ciphertexts</a:t>
            </a:r>
            <a:r>
              <a:rPr lang="en-US" dirty="0">
                <a:latin typeface="Arial" pitchFamily="-110" charset="0"/>
                <a:ea typeface="ＭＳ Ｐゴシック" pitchFamily="-110" charset="-128"/>
                <a:cs typeface="ＭＳ Ｐゴシック" pitchFamily="-110" charset="-128"/>
              </a:rPr>
              <a:t> together with the plaintext that produced each ciphertext.</a:t>
            </a:r>
          </a:p>
          <a:p>
            <a:pPr eaLnBrk="1" hangingPunct="1"/>
            <a:endParaRPr lang="en-US" b="1" dirty="0">
              <a:latin typeface="Arial" pitchFamily="-110" charset="0"/>
              <a:ea typeface="ＭＳ Ｐゴシック" pitchFamily="-110" charset="-128"/>
              <a:cs typeface="ＭＳ Ｐゴシック" pitchFamily="-110" charset="-128"/>
            </a:endParaRPr>
          </a:p>
          <a:p>
            <a:pPr eaLnBrk="1" hangingPunct="1"/>
            <a:r>
              <a:rPr lang="en-US" b="1" dirty="0">
                <a:latin typeface="Arial" pitchFamily="-110" charset="0"/>
                <a:ea typeface="ＭＳ Ｐゴシック" pitchFamily="-110" charset="-128"/>
                <a:cs typeface="ＭＳ Ｐゴシック" pitchFamily="-110" charset="-128"/>
              </a:rPr>
              <a:t>2. Sender and receiver must have obtained copies of the secret key in a secure</a:t>
            </a:r>
          </a:p>
          <a:p>
            <a:pPr eaLnBrk="1" hangingPunct="1"/>
            <a:r>
              <a:rPr lang="en-US" dirty="0">
                <a:latin typeface="Arial" pitchFamily="-110" charset="0"/>
                <a:ea typeface="ＭＳ Ｐゴシック" pitchFamily="-110" charset="-128"/>
                <a:cs typeface="ＭＳ Ｐゴシック" pitchFamily="-110" charset="-128"/>
              </a:rPr>
              <a:t>fashion and must keep the key secure. If someone can discover the key and knows the algorithm, all communication using this key is readable.</a:t>
            </a:r>
          </a:p>
        </p:txBody>
      </p:sp>
    </p:spTree>
    <p:extLst>
      <p:ext uri="{BB962C8B-B14F-4D97-AF65-F5344CB8AC3E}">
        <p14:creationId xmlns:p14="http://schemas.microsoft.com/office/powerpoint/2010/main" val="3644781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6896E3-56B8-DD4F-92D1-41B1FE9B0E6C}" type="slidenum">
              <a:rPr lang="en-AU">
                <a:latin typeface="Arial" pitchFamily="-110" charset="0"/>
              </a:rPr>
              <a:pPr/>
              <a:t>24</a:t>
            </a:fld>
            <a:endParaRPr lang="en-AU">
              <a:latin typeface="Arial" pitchFamily="-110"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685800" y="4343400"/>
            <a:ext cx="5562600" cy="4343400"/>
          </a:xfrm>
          <a:noFill/>
          <a:ln/>
        </p:spPr>
        <p:txBody>
          <a:bodyPr/>
          <a:lstStyle/>
          <a:p>
            <a:pPr eaLnBrk="1" hangingPunct="1"/>
            <a:r>
              <a:rPr lang="en-US" dirty="0">
                <a:latin typeface="Arial" pitchFamily="-110" charset="0"/>
                <a:ea typeface="ＭＳ Ｐゴシック" pitchFamily="-110" charset="-128"/>
                <a:cs typeface="ＭＳ Ｐゴシック" pitchFamily="-110" charset="-128"/>
              </a:rPr>
              <a:t>A symmetric encryption scheme has five ingredients:</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Plaintext: This is the original message or data that is fed into the algorithm as </a:t>
            </a:r>
            <a:r>
              <a:rPr lang="en-US" dirty="0">
                <a:latin typeface="Arial" pitchFamily="-110" charset="0"/>
                <a:ea typeface="ＭＳ Ｐゴシック" pitchFamily="-110" charset="-128"/>
                <a:cs typeface="ＭＳ Ｐゴシック" pitchFamily="-110" charset="-128"/>
              </a:rPr>
              <a:t>input.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Encryption algorithm: The encryption algorithm performs various substitutions </a:t>
            </a:r>
            <a:r>
              <a:rPr lang="en-US" dirty="0">
                <a:latin typeface="Arial" pitchFamily="-110" charset="0"/>
                <a:ea typeface="ＭＳ Ｐゴシック" pitchFamily="-110" charset="-128"/>
                <a:cs typeface="ＭＳ Ｐゴシック" pitchFamily="-110" charset="-128"/>
              </a:rPr>
              <a:t>and transformations on the plaintext.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Secret key: The secret key is also input to the encryption algorithm. The exact </a:t>
            </a:r>
            <a:r>
              <a:rPr lang="en-US" dirty="0">
                <a:latin typeface="Arial" pitchFamily="-110" charset="0"/>
                <a:ea typeface="ＭＳ Ｐゴシック" pitchFamily="-110" charset="-128"/>
                <a:cs typeface="ＭＳ Ｐゴシック" pitchFamily="-110" charset="-128"/>
              </a:rPr>
              <a:t>substitutions and transformations performed by the algorithm depend on the key.</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Ciphertext: This is the scrambled message produced as output. It depends on </a:t>
            </a:r>
            <a:r>
              <a:rPr lang="en-US" dirty="0">
                <a:latin typeface="Arial" pitchFamily="-110" charset="0"/>
                <a:ea typeface="ＭＳ Ｐゴシック" pitchFamily="-110" charset="-128"/>
                <a:cs typeface="ＭＳ Ｐゴシック" pitchFamily="-110" charset="-128"/>
              </a:rPr>
              <a:t>the plaintext and the secret key. For a given message, two different keys will produce two different </a:t>
            </a:r>
            <a:r>
              <a:rPr lang="en-US" dirty="0" err="1">
                <a:latin typeface="Arial" pitchFamily="-110" charset="0"/>
                <a:ea typeface="ＭＳ Ｐゴシック" pitchFamily="-110" charset="-128"/>
                <a:cs typeface="ＭＳ Ｐゴシック" pitchFamily="-110" charset="-128"/>
              </a:rPr>
              <a:t>ciphertexts</a:t>
            </a:r>
            <a:r>
              <a:rPr lang="en-US" dirty="0">
                <a:latin typeface="Arial" pitchFamily="-110" charset="0"/>
                <a:ea typeface="ＭＳ Ｐゴシック" pitchFamily="-110" charset="-128"/>
                <a:cs typeface="ＭＳ Ｐゴシック" pitchFamily="-110" charset="-128"/>
              </a:rPr>
              <a:t>.</a:t>
            </a:r>
          </a:p>
          <a:p>
            <a:pPr eaLnBrk="1" hangingPunct="1"/>
            <a:endParaRPr lang="en-US" dirty="0">
              <a:latin typeface="Arial" pitchFamily="-110" charset="0"/>
              <a:ea typeface="ＭＳ Ｐゴシック" pitchFamily="-110" charset="-128"/>
              <a:cs typeface="ＭＳ Ｐゴシック" pitchFamily="-110" charset="-128"/>
            </a:endParaRPr>
          </a:p>
          <a:p>
            <a:pPr eaLnBrk="1" hangingPunct="1"/>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Decryption algorithm: This is essentially the encryption algorithm run in </a:t>
            </a:r>
            <a:r>
              <a:rPr lang="en-US" dirty="0">
                <a:latin typeface="Arial" pitchFamily="-110" charset="0"/>
                <a:ea typeface="ＭＳ Ｐゴシック" pitchFamily="-110" charset="-128"/>
                <a:cs typeface="ＭＳ Ｐゴシック" pitchFamily="-110" charset="-128"/>
              </a:rPr>
              <a:t>reverse. It takes the ciphertext and the secret key and produces the original plaintext.</a:t>
            </a:r>
            <a:endParaRPr lang="en-US" dirty="0">
              <a:latin typeface="Times New Roman" pitchFamily="-110" charset="0"/>
              <a:ea typeface="Times New Roman" pitchFamily="-110" charset="0"/>
              <a:cs typeface="Times New Roman" pitchFamily="-110" charset="0"/>
            </a:endParaRPr>
          </a:p>
        </p:txBody>
      </p:sp>
    </p:spTree>
    <p:extLst>
      <p:ext uri="{BB962C8B-B14F-4D97-AF65-F5344CB8AC3E}">
        <p14:creationId xmlns:p14="http://schemas.microsoft.com/office/powerpoint/2010/main" val="1300595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25</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09120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26</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119622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27</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13353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A928C4FB-7298-D14C-96D7-BA07164FC86F}" type="slidenum">
              <a:rPr lang="en-AU">
                <a:latin typeface="Arial" pitchFamily="-110" charset="0"/>
              </a:rPr>
              <a:pPr/>
              <a:t>28</a:t>
            </a:fld>
            <a:endParaRPr lang="en-AU">
              <a:latin typeface="Arial" pitchFamily="-110"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xfrm>
            <a:off x="685800" y="4343400"/>
            <a:ext cx="5562600" cy="4495800"/>
          </a:xfrm>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table shows how much time is involved for various key sizes. </a:t>
            </a:r>
          </a:p>
          <a:p>
            <a:pPr eaLnBrk="1" hangingPunct="1"/>
            <a:r>
              <a:rPr lang="en-US" dirty="0">
                <a:latin typeface="Times New Roman" pitchFamily="-110" charset="0"/>
                <a:ea typeface="ＭＳ Ｐゴシック" pitchFamily="-110" charset="-128"/>
                <a:cs typeface="ＭＳ Ｐゴシック" pitchFamily="-110" charset="-128"/>
              </a:rPr>
              <a:t>With microprocessors, it may be possible to achieve processing rates many orders of magnitude greater.</a:t>
            </a:r>
          </a:p>
          <a:p>
            <a:pPr eaLnBrk="1" hangingPunct="1"/>
            <a:r>
              <a:rPr lang="en-US" dirty="0">
                <a:latin typeface="Times New Roman" pitchFamily="-110" charset="0"/>
                <a:ea typeface="ＭＳ Ｐゴシック" pitchFamily="-110" charset="-128"/>
                <a:cs typeface="ＭＳ Ｐゴシック" pitchFamily="-110" charset="-128"/>
              </a:rPr>
              <a:t>The final column considers the results for a system that can process 1 million keys per microsecond.</a:t>
            </a:r>
          </a:p>
          <a:p>
            <a:pPr eaLnBrk="1" hangingPunct="1"/>
            <a:r>
              <a:rPr lang="en-US" dirty="0">
                <a:latin typeface="Times New Roman" pitchFamily="-110" charset="0"/>
                <a:ea typeface="ＭＳ Ｐゴシック" pitchFamily="-110" charset="-128"/>
                <a:cs typeface="ＭＳ Ｐゴシック" pitchFamily="-110" charset="-128"/>
              </a:rPr>
              <a:t>At this performance level, a 56-bit key is no longer computationally secure.</a:t>
            </a:r>
          </a:p>
          <a:p>
            <a:pPr eaLnBrk="1" hangingPunct="1"/>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74186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3E2027D8-8F21-DE43-B42D-A54F7CA3580B}" type="slidenum">
              <a:rPr lang="en-AU">
                <a:latin typeface="Arial" pitchFamily="-110" charset="0"/>
              </a:rPr>
              <a:pPr/>
              <a:t>29</a:t>
            </a:fld>
            <a:endParaRPr lang="en-AU">
              <a:latin typeface="Arial" pitchFamily="-110"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Times New Roman" pitchFamily="-110" charset="0"/>
                <a:ea typeface="ＭＳ Ｐゴシック" pitchFamily="-110" charset="-128"/>
                <a:cs typeface="ＭＳ Ｐゴシック" pitchFamily="-110" charset="-128"/>
              </a:rPr>
              <a:t>The most commonly used symmetric encryption algorithms are block ciphers.</a:t>
            </a:r>
          </a:p>
          <a:p>
            <a:pPr eaLnBrk="1" hangingPunct="1"/>
            <a:r>
              <a:rPr lang="en-US" dirty="0">
                <a:latin typeface="Times New Roman" pitchFamily="-110" charset="0"/>
                <a:ea typeface="ＭＳ Ｐゴシック" pitchFamily="-110" charset="-128"/>
                <a:cs typeface="ＭＳ Ｐゴシック" pitchFamily="-110" charset="-128"/>
              </a:rPr>
              <a:t>A block cipher processes the plaintext input in fixed-size blocks and produces a block of ciphertext of equal size for each plaintext block.</a:t>
            </a:r>
          </a:p>
          <a:p>
            <a:pPr eaLnBrk="1" hangingPunct="1"/>
            <a:r>
              <a:rPr lang="en-US" dirty="0">
                <a:latin typeface="Times New Roman" pitchFamily="-110" charset="0"/>
                <a:ea typeface="ＭＳ Ｐゴシック" pitchFamily="-110" charset="-128"/>
                <a:cs typeface="ＭＳ Ｐゴシック" pitchFamily="-110" charset="-128"/>
              </a:rPr>
              <a:t>The algorithm processes longer plaintext amounts as a series of fixed-size blocks.</a:t>
            </a:r>
          </a:p>
          <a:p>
            <a:pPr eaLnBrk="1" hangingPunct="1"/>
            <a:r>
              <a:rPr lang="en-US" dirty="0">
                <a:latin typeface="Times New Roman" pitchFamily="-110" charset="0"/>
                <a:ea typeface="ＭＳ Ｐゴシック" pitchFamily="-110" charset="-128"/>
                <a:cs typeface="ＭＳ Ｐゴシック" pitchFamily="-110" charset="-128"/>
              </a:rPr>
              <a:t>The most important symmetric algorithms, all of which are block ciphers, are the Data Encryption Standard (DES), triple DES, and the Advanced Encryption Standard (AES).</a:t>
            </a:r>
          </a:p>
        </p:txBody>
      </p:sp>
    </p:spTree>
    <p:extLst>
      <p:ext uri="{BB962C8B-B14F-4D97-AF65-F5344CB8AC3E}">
        <p14:creationId xmlns:p14="http://schemas.microsoft.com/office/powerpoint/2010/main" val="2385237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30</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most widely used encryption scheme is based on the Data Encryption Standard (DES) adopted in 1977 by the National Bureau of Standards, now the National Institute of Standards and Technology (NIST), as Federal Information Processing Standard 46 (FIPS PUB 46).</a:t>
            </a:r>
          </a:p>
          <a:p>
            <a:r>
              <a:rPr lang="en-US" dirty="0">
                <a:latin typeface="Arial" pitchFamily="-110" charset="0"/>
                <a:ea typeface="ＭＳ Ｐゴシック" pitchFamily="-110" charset="-128"/>
                <a:cs typeface="ＭＳ Ｐゴシック" pitchFamily="-110" charset="-128"/>
              </a:rPr>
              <a:t>The algorithm itself is referred to as the Data Encryption Algorithm (DEA).</a:t>
            </a:r>
          </a:p>
          <a:p>
            <a:r>
              <a:rPr lang="en-US" dirty="0">
                <a:latin typeface="Arial" pitchFamily="-110" charset="0"/>
                <a:ea typeface="ＭＳ Ｐゴシック" pitchFamily="-110" charset="-128"/>
                <a:cs typeface="ＭＳ Ｐゴシック" pitchFamily="-110" charset="-128"/>
              </a:rPr>
              <a:t>DES takes a plaintext block of 64 bits and a key of 56 bits, to produce a ciphertext block of 64 bits.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Concerns about the strength of DES fall into two categories: concerns about the algorithm itself and concerns about the use of a 56-bit key.</a:t>
            </a:r>
          </a:p>
          <a:p>
            <a:r>
              <a:rPr lang="en-US" dirty="0">
                <a:latin typeface="Arial" pitchFamily="-110" charset="0"/>
                <a:ea typeface="ＭＳ Ｐゴシック" pitchFamily="-110" charset="-128"/>
                <a:cs typeface="ＭＳ Ｐゴシック" pitchFamily="-110" charset="-128"/>
              </a:rPr>
              <a:t>The first concern refers to the possibility that cryptanalysis is possible by exploiting the characteristics of the DES algorithm.</a:t>
            </a:r>
          </a:p>
          <a:p>
            <a:r>
              <a:rPr lang="en-US" dirty="0">
                <a:latin typeface="Arial" pitchFamily="-110" charset="0"/>
                <a:ea typeface="ＭＳ Ｐゴシック" pitchFamily="-110" charset="-128"/>
                <a:cs typeface="ＭＳ Ｐゴシック" pitchFamily="-110" charset="-128"/>
              </a:rPr>
              <a:t>Over the years, there have been numerous attempts to find and exploit weaknesses in the algorithm, making DES the most-studied encryption</a:t>
            </a:r>
          </a:p>
          <a:p>
            <a:r>
              <a:rPr lang="en-US" dirty="0">
                <a:latin typeface="Arial" pitchFamily="-110" charset="0"/>
                <a:ea typeface="ＭＳ Ｐゴシック" pitchFamily="-110" charset="-128"/>
                <a:cs typeface="ＭＳ Ｐゴシック" pitchFamily="-110" charset="-128"/>
              </a:rPr>
              <a:t>algorithm in existence. Despite numerous approaches, no one has so far reported a fatal weakness in DES.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more serious concern is key length. With a key length of 56 bits, there are 2</a:t>
            </a:r>
            <a:r>
              <a:rPr lang="en-US" baseline="30000" dirty="0">
                <a:latin typeface="Arial" pitchFamily="-110" charset="0"/>
                <a:ea typeface="ＭＳ Ｐゴシック" pitchFamily="-110" charset="-128"/>
                <a:cs typeface="ＭＳ Ｐゴシック" pitchFamily="-110" charset="-128"/>
              </a:rPr>
              <a:t>56 </a:t>
            </a:r>
            <a:r>
              <a:rPr lang="en-US" dirty="0">
                <a:latin typeface="Arial" pitchFamily="-110" charset="0"/>
                <a:ea typeface="ＭＳ Ｐゴシック" pitchFamily="-110" charset="-128"/>
                <a:cs typeface="ＭＳ Ｐゴシック" pitchFamily="-110" charset="-128"/>
              </a:rPr>
              <a:t>possible keys, which is approximately 7.2 x</a:t>
            </a:r>
            <a:r>
              <a:rPr lang="en-US" baseline="0"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10</a:t>
            </a:r>
            <a:r>
              <a:rPr lang="en-US" baseline="30000" dirty="0">
                <a:latin typeface="Arial" pitchFamily="-110" charset="0"/>
                <a:ea typeface="ＭＳ Ｐゴシック" pitchFamily="-110" charset="-128"/>
                <a:cs typeface="ＭＳ Ｐゴシック" pitchFamily="-110" charset="-128"/>
              </a:rPr>
              <a:t>16</a:t>
            </a:r>
            <a:r>
              <a:rPr lang="en-US" dirty="0">
                <a:latin typeface="Arial" pitchFamily="-110" charset="0"/>
                <a:ea typeface="ＭＳ Ｐゴシック" pitchFamily="-110" charset="-128"/>
                <a:cs typeface="ＭＳ Ｐゴシック" pitchFamily="-110" charset="-128"/>
              </a:rPr>
              <a:t> keys. </a:t>
            </a:r>
          </a:p>
          <a:p>
            <a:r>
              <a:rPr lang="en-US" dirty="0">
                <a:latin typeface="Arial" pitchFamily="-110" charset="0"/>
                <a:ea typeface="ＭＳ Ｐゴシック" pitchFamily="-110" charset="-128"/>
                <a:cs typeface="ＭＳ Ｐゴシック" pitchFamily="-110" charset="-128"/>
              </a:rPr>
              <a:t>Thus, on the face of it, a brute-force attack appears impractical.</a:t>
            </a:r>
          </a:p>
          <a:p>
            <a:r>
              <a:rPr lang="en-US" dirty="0">
                <a:latin typeface="Arial" pitchFamily="-110" charset="0"/>
                <a:ea typeface="ＭＳ Ｐゴシック" pitchFamily="-110" charset="-128"/>
                <a:cs typeface="ＭＳ Ｐゴシック" pitchFamily="-110" charset="-128"/>
              </a:rPr>
              <a:t>Assuming that, on average, half the key space has to be searched, a single machine performing one DES encryption per micro second would take more than a thousand years to break the cipher.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However, the assumption of one encryption per microsecond is overly conservative.</a:t>
            </a:r>
          </a:p>
          <a:p>
            <a:r>
              <a:rPr lang="en-US" dirty="0">
                <a:latin typeface="Arial" pitchFamily="-110" charset="0"/>
                <a:ea typeface="ＭＳ Ｐゴシック" pitchFamily="-110" charset="-128"/>
                <a:cs typeface="ＭＳ Ｐゴシック" pitchFamily="-110" charset="-128"/>
              </a:rPr>
              <a:t>DES finally and definitively proved insecure in July 1998, when the Electronic Frontier Foundation (EFF) announced that it had broken a DES encryption</a:t>
            </a:r>
          </a:p>
          <a:p>
            <a:r>
              <a:rPr lang="en-US" dirty="0">
                <a:latin typeface="Arial" pitchFamily="-110" charset="0"/>
                <a:ea typeface="ＭＳ Ｐゴシック" pitchFamily="-110" charset="-128"/>
                <a:cs typeface="ＭＳ Ｐゴシック" pitchFamily="-110" charset="-128"/>
              </a:rPr>
              <a:t>using a special-purpose “DES cracker” machine that was built for less than $250,000. </a:t>
            </a:r>
          </a:p>
          <a:p>
            <a:r>
              <a:rPr lang="en-US" dirty="0">
                <a:latin typeface="Arial" pitchFamily="-110" charset="0"/>
                <a:ea typeface="ＭＳ Ｐゴシック" pitchFamily="-110" charset="-128"/>
                <a:cs typeface="ＭＳ Ｐゴシック" pitchFamily="-110" charset="-128"/>
              </a:rPr>
              <a:t>The attack took less than three days. The EFF has published a detailed description of the machine, enabling others to build their own cracker [EFF98].</a:t>
            </a:r>
          </a:p>
          <a:p>
            <a:r>
              <a:rPr lang="en-US" dirty="0">
                <a:latin typeface="Arial" pitchFamily="-110" charset="0"/>
                <a:ea typeface="ＭＳ Ｐゴシック" pitchFamily="-110" charset="-128"/>
                <a:cs typeface="ＭＳ Ｐゴシック" pitchFamily="-110" charset="-128"/>
              </a:rPr>
              <a:t>And, of course, hardware prices will continue to drop as speeds increase, making DES virtually worthless.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is important to note that there is more to a key-search attack than simply running through all possible keys.</a:t>
            </a:r>
          </a:p>
          <a:p>
            <a:r>
              <a:rPr lang="en-US" dirty="0">
                <a:latin typeface="Arial" pitchFamily="-110" charset="0"/>
                <a:ea typeface="ＭＳ Ｐゴシック" pitchFamily="-110" charset="-128"/>
                <a:cs typeface="ＭＳ Ｐゴシック" pitchFamily="-110" charset="-128"/>
              </a:rPr>
              <a:t>Unless known plaintext is provided, the analyst must be able to recognize plaintext as plaintext.</a:t>
            </a:r>
          </a:p>
          <a:p>
            <a:r>
              <a:rPr lang="en-US" dirty="0">
                <a:latin typeface="Arial" pitchFamily="-110" charset="0"/>
                <a:ea typeface="ＭＳ Ｐゴシック" pitchFamily="-110" charset="-128"/>
                <a:cs typeface="ＭＳ Ｐゴシック" pitchFamily="-110" charset="-128"/>
              </a:rPr>
              <a:t>If the message is just plain text in English, then the result pops out easily, although the task of recognizing English would have to be automated. </a:t>
            </a:r>
          </a:p>
          <a:p>
            <a:r>
              <a:rPr lang="en-US" dirty="0">
                <a:latin typeface="Arial" pitchFamily="-110" charset="0"/>
                <a:ea typeface="ＭＳ Ｐゴシック" pitchFamily="-110" charset="-128"/>
                <a:cs typeface="ＭＳ Ｐゴシック" pitchFamily="-110" charset="-128"/>
              </a:rPr>
              <a:t>If the text message has been compressed before encryption, then recognition is more difficult. </a:t>
            </a:r>
          </a:p>
          <a:p>
            <a:r>
              <a:rPr lang="en-US" dirty="0">
                <a:latin typeface="Arial" pitchFamily="-110" charset="0"/>
                <a:ea typeface="ＭＳ Ｐゴシック" pitchFamily="-110" charset="-128"/>
                <a:cs typeface="ＭＳ Ｐゴシック" pitchFamily="-110" charset="-128"/>
              </a:rPr>
              <a:t>And if the message is some more general type of data, such as a numerical file, and this has been compressed, the problem becomes even more difficult to automate. </a:t>
            </a:r>
          </a:p>
          <a:p>
            <a:r>
              <a:rPr lang="en-US" dirty="0">
                <a:latin typeface="Arial" pitchFamily="-110" charset="0"/>
                <a:ea typeface="ＭＳ Ｐゴシック" pitchFamily="-110" charset="-128"/>
                <a:cs typeface="ＭＳ Ｐゴシック" pitchFamily="-110" charset="-128"/>
              </a:rPr>
              <a:t>Thus, to supplement the brute-force approach, some degree of knowledge about the expected plaintext is needed, and some means of automatically distinguishing plaintext from garble is also needed. The EFF approach addresses this issue as well and introduces some automated techniques that would be effective in many contexts.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final point: If the only form of attack that could be made on an encryption algorithm is brute force, then the way to counter such attacks is obvious: Use longer</a:t>
            </a:r>
          </a:p>
          <a:p>
            <a:r>
              <a:rPr lang="en-US" dirty="0">
                <a:latin typeface="Arial" pitchFamily="-110" charset="0"/>
                <a:ea typeface="ＭＳ Ｐゴシック" pitchFamily="-110" charset="-128"/>
                <a:cs typeface="ＭＳ Ｐゴシック" pitchFamily="-110" charset="-128"/>
              </a:rPr>
              <a:t>keys. </a:t>
            </a:r>
          </a:p>
          <a:p>
            <a:r>
              <a:rPr lang="en-US" dirty="0">
                <a:latin typeface="Arial" pitchFamily="-110" charset="0"/>
                <a:ea typeface="ＭＳ Ｐゴシック" pitchFamily="-110" charset="-128"/>
                <a:cs typeface="ＭＳ Ｐゴシック" pitchFamily="-110" charset="-128"/>
              </a:rPr>
              <a:t>To get some idea of the size of key required, let us use the EFF cracker as a basis for our estimates. The EFF cracker was a prototype and we can assume that</a:t>
            </a:r>
          </a:p>
          <a:p>
            <a:r>
              <a:rPr lang="en-US" dirty="0">
                <a:latin typeface="Arial" pitchFamily="-110" charset="0"/>
                <a:ea typeface="ＭＳ Ｐゴシック" pitchFamily="-110" charset="-128"/>
                <a:cs typeface="ＭＳ Ｐゴシック" pitchFamily="-110" charset="-128"/>
              </a:rPr>
              <a:t>with today’s technology, a faster machine is cost effective. If we assume that a cracker can perform 1 million decryptions per </a:t>
            </a:r>
            <a:r>
              <a:rPr lang="en-US" dirty="0" err="1">
                <a:latin typeface="Arial" pitchFamily="-110" charset="0"/>
                <a:ea typeface="ＭＳ Ｐゴシック" pitchFamily="-110" charset="-128"/>
                <a:cs typeface="ＭＳ Ｐゴシック" pitchFamily="-110" charset="-128"/>
              </a:rPr>
              <a:t>μs</a:t>
            </a:r>
            <a:r>
              <a:rPr lang="en-US" dirty="0">
                <a:latin typeface="Arial" pitchFamily="-110" charset="0"/>
                <a:ea typeface="ＭＳ Ｐゴシック" pitchFamily="-110" charset="-128"/>
                <a:cs typeface="ＭＳ Ｐゴシック" pitchFamily="-110" charset="-128"/>
              </a:rPr>
              <a:t>, which is the rate used in Table 2.1, then a DES code would take about 10 hours to crack. This is a speed-up of approximately a factor of 7 compared to the EFF result</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793443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41D161F-7245-BE4F-9C02-B359E60FBFCD}" type="slidenum">
              <a:rPr lang="en-AU">
                <a:latin typeface="Arial" pitchFamily="-110" charset="0"/>
              </a:rPr>
              <a:pPr/>
              <a:t>31</a:t>
            </a:fld>
            <a:endParaRPr lang="en-AU">
              <a:latin typeface="Arial" pitchFamily="-110"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77138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5</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34708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32</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 which involves repeating the basic DES algorithm three times, using either two</a:t>
            </a:r>
          </a:p>
          <a:p>
            <a:r>
              <a:rPr lang="en-US" dirty="0">
                <a:latin typeface="Arial" pitchFamily="-110" charset="0"/>
                <a:ea typeface="ＭＳ Ｐゴシック" pitchFamily="-110" charset="-128"/>
                <a:cs typeface="ＭＳ Ｐゴシック" pitchFamily="-110" charset="-128"/>
              </a:rPr>
              <a:t>or three unique keys, for a key size of 112 or 168 bits. Triple DES (3DES) was first standardized for use in financial applications in ANSI standard X9.17 in 1985.</a:t>
            </a:r>
          </a:p>
          <a:p>
            <a:r>
              <a:rPr lang="en-US" dirty="0">
                <a:latin typeface="Arial" pitchFamily="-110" charset="0"/>
                <a:ea typeface="ＭＳ Ｐゴシック" pitchFamily="-110" charset="-128"/>
                <a:cs typeface="ＭＳ Ｐゴシック" pitchFamily="-110" charset="-128"/>
              </a:rPr>
              <a:t>3DES was incorporated as part of the Data Encryption Standard in 1999, with the 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 years.</a:t>
            </a:r>
          </a:p>
          <a:p>
            <a:r>
              <a:rPr lang="en-US" dirty="0">
                <a:latin typeface="Arial" pitchFamily="-110" charset="0"/>
                <a:ea typeface="ＭＳ Ｐゴシック" pitchFamily="-110" charset="-128"/>
                <a:cs typeface="ＭＳ Ｐゴシック" pitchFamily="-110" charset="-128"/>
              </a:rPr>
              <a:t>First, with its 168-bit key length, it overcomes the vulnerability to brute-force attack of DES.</a:t>
            </a:r>
          </a:p>
          <a:p>
            <a:r>
              <a:rPr lang="en-US" dirty="0">
                <a:latin typeface="Arial" pitchFamily="-110" charset="0"/>
                <a:ea typeface="ＭＳ Ｐゴシック" pitchFamily="-110" charset="-128"/>
                <a:cs typeface="ＭＳ Ｐゴシック" pitchFamily="-110" charset="-128"/>
              </a:rPr>
              <a:t>Second, the underlying encryption algorithm in 3DES is the same as in DES. </a:t>
            </a:r>
          </a:p>
          <a:p>
            <a:r>
              <a:rPr lang="en-US" dirty="0">
                <a:latin typeface="Arial" pitchFamily="-110" charset="0"/>
                <a:ea typeface="ＭＳ Ｐゴシック" pitchFamily="-110" charset="-128"/>
                <a:cs typeface="ＭＳ Ｐゴシック" pitchFamily="-110" charset="-128"/>
              </a:rPr>
              <a:t>This algorithm has been subjected to more scrutiny than any other encryption algorithm over a longer period of time, and no effective cryptanalytic attack</a:t>
            </a:r>
          </a:p>
          <a:p>
            <a:r>
              <a:rPr lang="en-US" dirty="0">
                <a:latin typeface="Arial" pitchFamily="-110" charset="0"/>
                <a:ea typeface="ＭＳ Ｐゴシック" pitchFamily="-110" charset="-128"/>
                <a:cs typeface="ＭＳ Ｐゴシック" pitchFamily="-110" charset="-128"/>
              </a:rPr>
              <a:t>based on the algorithm rather than brute force has been found.</a:t>
            </a:r>
          </a:p>
          <a:p>
            <a:r>
              <a:rPr lang="en-US" dirty="0">
                <a:latin typeface="Arial" pitchFamily="-110" charset="0"/>
                <a:ea typeface="ＭＳ Ｐゴシック" pitchFamily="-110" charset="-128"/>
                <a:cs typeface="ＭＳ Ｐゴシック" pitchFamily="-110" charset="-128"/>
              </a:rPr>
              <a:t>Accordingly, there is a high level of confidence that 3DES is very resistant to cryptanalysis.</a:t>
            </a:r>
          </a:p>
          <a:p>
            <a:r>
              <a:rPr lang="en-US" dirty="0">
                <a:latin typeface="Arial" pitchFamily="-110" charset="0"/>
                <a:ea typeface="ＭＳ Ｐゴシック" pitchFamily="-110" charset="-128"/>
                <a:cs typeface="ＭＳ Ｐゴシック" pitchFamily="-110" charset="-128"/>
              </a:rPr>
              <a:t>If security were the only consideration, then 3DES would be an appropriate choice for a standardized 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 software.</a:t>
            </a:r>
          </a:p>
          <a:p>
            <a:r>
              <a:rPr lang="en-US" dirty="0">
                <a:latin typeface="Arial" pitchFamily="-110" charset="0"/>
                <a:ea typeface="ＭＳ Ｐゴシック" pitchFamily="-110" charset="-128"/>
                <a:cs typeface="ＭＳ Ｐゴシック" pitchFamily="-110" charset="-128"/>
              </a:rPr>
              <a:t>The original DES was designed for mid-1970s hardware implementation and does not produce efficient software code. 3DES, which requires three times as</a:t>
            </a:r>
          </a:p>
          <a:p>
            <a:r>
              <a:rPr lang="en-US" dirty="0">
                <a:latin typeface="Arial" pitchFamily="-110" charset="0"/>
                <a:ea typeface="ＭＳ Ｐゴシック" pitchFamily="-110" charset="-128"/>
                <a:cs typeface="ＭＳ Ｐゴシック" pitchFamily="-110" charset="-128"/>
              </a:rPr>
              <a:t>many calculations as DES, is correspondingly slower. A secondary drawback is that both DES and 3DES use a 64-bit block size. For reasons of both efficiency and security, a larger block size is desirable.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6011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AFFF266-5831-A744-AC73-233EE3AED622}" type="slidenum">
              <a:rPr lang="en-AU">
                <a:latin typeface="Arial" pitchFamily="-110" charset="0"/>
              </a:rPr>
              <a:pPr/>
              <a:t>33</a:t>
            </a:fld>
            <a:endParaRPr lang="en-AU">
              <a:latin typeface="Arial" pitchFamily="-110"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life of DES was extended by the use of triple DES (3DES), which involves repeating the basic DES algorithm three times, using either two</a:t>
            </a:r>
          </a:p>
          <a:p>
            <a:r>
              <a:rPr lang="en-US" dirty="0">
                <a:latin typeface="Arial" pitchFamily="-110" charset="0"/>
                <a:ea typeface="ＭＳ Ｐゴシック" pitchFamily="-110" charset="-128"/>
                <a:cs typeface="ＭＳ Ｐゴシック" pitchFamily="-110" charset="-128"/>
              </a:rPr>
              <a:t>or three unique keys, for a key size of 112 or 168 bits. Triple DES (3DES) was first standardized for use in financial applications in ANSI standard X9.17 in 1985.</a:t>
            </a:r>
          </a:p>
          <a:p>
            <a:r>
              <a:rPr lang="en-US" dirty="0">
                <a:latin typeface="Arial" pitchFamily="-110" charset="0"/>
                <a:ea typeface="ＭＳ Ｐゴシック" pitchFamily="-110" charset="-128"/>
                <a:cs typeface="ＭＳ Ｐゴシック" pitchFamily="-110" charset="-128"/>
              </a:rPr>
              <a:t>3DES was incorporated as part of the Data Encryption Standard in 1999, with the publication of FIPS PUB 46-3.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3DES has two attractions that assure its widespread use over the next few years.</a:t>
            </a:r>
          </a:p>
          <a:p>
            <a:r>
              <a:rPr lang="en-US" dirty="0">
                <a:latin typeface="Arial" pitchFamily="-110" charset="0"/>
                <a:ea typeface="ＭＳ Ｐゴシック" pitchFamily="-110" charset="-128"/>
                <a:cs typeface="ＭＳ Ｐゴシック" pitchFamily="-110" charset="-128"/>
              </a:rPr>
              <a:t>First, with its 168-bit key length, it overcomes the vulnerability to brute-force attack of DES.</a:t>
            </a:r>
          </a:p>
          <a:p>
            <a:r>
              <a:rPr lang="en-US" dirty="0">
                <a:latin typeface="Arial" pitchFamily="-110" charset="0"/>
                <a:ea typeface="ＭＳ Ｐゴシック" pitchFamily="-110" charset="-128"/>
                <a:cs typeface="ＭＳ Ｐゴシック" pitchFamily="-110" charset="-128"/>
              </a:rPr>
              <a:t>Second, the underlying encryption algorithm in 3DES is the same as in DES. </a:t>
            </a:r>
          </a:p>
          <a:p>
            <a:r>
              <a:rPr lang="en-US" dirty="0">
                <a:latin typeface="Arial" pitchFamily="-110" charset="0"/>
                <a:ea typeface="ＭＳ Ｐゴシック" pitchFamily="-110" charset="-128"/>
                <a:cs typeface="ＭＳ Ｐゴシック" pitchFamily="-110" charset="-128"/>
              </a:rPr>
              <a:t>This algorithm has been subjected to more scrutiny than any other encryption algorithm over a longer period of time, and no effective cryptanalytic attack</a:t>
            </a:r>
          </a:p>
          <a:p>
            <a:r>
              <a:rPr lang="en-US" dirty="0">
                <a:latin typeface="Arial" pitchFamily="-110" charset="0"/>
                <a:ea typeface="ＭＳ Ｐゴシック" pitchFamily="-110" charset="-128"/>
                <a:cs typeface="ＭＳ Ｐゴシック" pitchFamily="-110" charset="-128"/>
              </a:rPr>
              <a:t>based on the algorithm rather than brute force has been found.</a:t>
            </a:r>
          </a:p>
          <a:p>
            <a:r>
              <a:rPr lang="en-US" dirty="0">
                <a:latin typeface="Arial" pitchFamily="-110" charset="0"/>
                <a:ea typeface="ＭＳ Ｐゴシック" pitchFamily="-110" charset="-128"/>
                <a:cs typeface="ＭＳ Ｐゴシック" pitchFamily="-110" charset="-128"/>
              </a:rPr>
              <a:t>Accordingly, there is a high level of confidence that 3DES is very resistant to cryptanalysis.</a:t>
            </a:r>
          </a:p>
          <a:p>
            <a:r>
              <a:rPr lang="en-US" dirty="0">
                <a:latin typeface="Arial" pitchFamily="-110" charset="0"/>
                <a:ea typeface="ＭＳ Ｐゴシック" pitchFamily="-110" charset="-128"/>
                <a:cs typeface="ＭＳ Ｐゴシック" pitchFamily="-110" charset="-128"/>
              </a:rPr>
              <a:t>If security were the only consideration, then 3DES would be an appropriate choice for a standardized encryption algorithm for decades to come.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drawback of 3DES is that the algorithm is relatively sluggish in software.</a:t>
            </a:r>
          </a:p>
          <a:p>
            <a:r>
              <a:rPr lang="en-US" dirty="0">
                <a:latin typeface="Arial" pitchFamily="-110" charset="0"/>
                <a:ea typeface="ＭＳ Ｐゴシック" pitchFamily="-110" charset="-128"/>
                <a:cs typeface="ＭＳ Ｐゴシック" pitchFamily="-110" charset="-128"/>
              </a:rPr>
              <a:t>The original DES was designed for mid-1970s hardware implementation and does not produce efficient software code. 3DES, which requires three times as</a:t>
            </a:r>
          </a:p>
          <a:p>
            <a:r>
              <a:rPr lang="en-US" dirty="0">
                <a:latin typeface="Arial" pitchFamily="-110" charset="0"/>
                <a:ea typeface="ＭＳ Ｐゴシック" pitchFamily="-110" charset="-128"/>
                <a:cs typeface="ＭＳ Ｐゴシック" pitchFamily="-110" charset="-128"/>
              </a:rPr>
              <a:t>many calculations as DES, is correspondingly slower. A secondary drawback is that both DES and 3DES use a 64-bit block size. For reasons of both efficiency and security, a larger block size is desirable.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76098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52313EC9-A858-154B-BCF4-68836FB2E02C}" type="slidenum">
              <a:rPr lang="en-AU">
                <a:latin typeface="Arial" pitchFamily="-110" charset="0"/>
              </a:rPr>
              <a:pPr/>
              <a:t>34</a:t>
            </a:fld>
            <a:endParaRPr lang="en-AU">
              <a:latin typeface="Arial" pitchFamily="-110"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Because of its drawbacks, 3DES is not a reasonable candidate for long-term use.</a:t>
            </a:r>
          </a:p>
          <a:p>
            <a:r>
              <a:rPr lang="en-US" dirty="0">
                <a:latin typeface="Arial" pitchFamily="-110" charset="0"/>
                <a:ea typeface="ＭＳ Ｐゴシック" pitchFamily="-110" charset="-128"/>
                <a:cs typeface="ＭＳ Ｐゴシック" pitchFamily="-110" charset="-128"/>
              </a:rPr>
              <a:t>As a replacement, NIST in 1997 issued a call for proposals for a new Advanced Encryption Standard (AES), which should have a security strength equal to or better than 3DES and significantly improved efficiency. </a:t>
            </a:r>
          </a:p>
          <a:p>
            <a:r>
              <a:rPr lang="en-US" dirty="0">
                <a:latin typeface="Arial" pitchFamily="-110" charset="0"/>
                <a:ea typeface="ＭＳ Ｐゴシック" pitchFamily="-110" charset="-128"/>
                <a:cs typeface="ＭＳ Ｐゴシック" pitchFamily="-110" charset="-128"/>
              </a:rPr>
              <a:t>In addition to these general requirements, NIST specified that AES must be a symmetric block cipher with a block length of 128 bits and support for key</a:t>
            </a:r>
          </a:p>
          <a:p>
            <a:r>
              <a:rPr lang="en-US" dirty="0">
                <a:latin typeface="Arial" pitchFamily="-110" charset="0"/>
                <a:ea typeface="ＭＳ Ｐゴシック" pitchFamily="-110" charset="-128"/>
                <a:cs typeface="ＭＳ Ｐゴシック" pitchFamily="-110" charset="-128"/>
              </a:rPr>
              <a:t>lengths of 128, 192, and 256 bits. </a:t>
            </a:r>
          </a:p>
          <a:p>
            <a:r>
              <a:rPr lang="en-US" dirty="0">
                <a:latin typeface="Arial" pitchFamily="-110" charset="0"/>
                <a:ea typeface="ＭＳ Ｐゴシック" pitchFamily="-110" charset="-128"/>
                <a:cs typeface="ＭＳ Ｐゴシック" pitchFamily="-110" charset="-128"/>
              </a:rPr>
              <a:t>Evaluation criteria included security, computational efficiency, memory requirements, hardware and software suitability, and flexibility.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a first round of evaluation, 15 proposed algorithms were accepted. A second round narrowed the field to 5 algorithms. </a:t>
            </a:r>
          </a:p>
          <a:p>
            <a:r>
              <a:rPr lang="en-US" dirty="0">
                <a:latin typeface="Arial" pitchFamily="-110" charset="0"/>
                <a:ea typeface="ＭＳ Ｐゴシック" pitchFamily="-110" charset="-128"/>
                <a:cs typeface="ＭＳ Ｐゴシック" pitchFamily="-110" charset="-128"/>
              </a:rPr>
              <a:t>NIST completed its evaluation process and published a final standard (FIPS PUB 197) in November of 2001. </a:t>
            </a:r>
          </a:p>
          <a:p>
            <a:r>
              <a:rPr lang="en-US" dirty="0">
                <a:latin typeface="Arial" pitchFamily="-110" charset="0"/>
                <a:ea typeface="ＭＳ Ｐゴシック" pitchFamily="-110" charset="-128"/>
                <a:cs typeface="ＭＳ Ｐゴシック" pitchFamily="-110" charset="-128"/>
              </a:rPr>
              <a:t>NIST selected </a:t>
            </a:r>
            <a:r>
              <a:rPr lang="en-US" dirty="0" err="1">
                <a:latin typeface="Arial" pitchFamily="-110" charset="0"/>
                <a:ea typeface="ＭＳ Ｐゴシック" pitchFamily="-110" charset="-128"/>
                <a:cs typeface="ＭＳ Ｐゴシック" pitchFamily="-110" charset="-128"/>
              </a:rPr>
              <a:t>Rijndael</a:t>
            </a:r>
            <a:r>
              <a:rPr lang="en-US" dirty="0">
                <a:latin typeface="Arial" pitchFamily="-110" charset="0"/>
                <a:ea typeface="ＭＳ Ｐゴシック" pitchFamily="-110" charset="-128"/>
                <a:cs typeface="ＭＳ Ｐゴシック" pitchFamily="-110" charset="-128"/>
              </a:rPr>
              <a:t> as the proposed AES algorithm. </a:t>
            </a:r>
          </a:p>
          <a:p>
            <a:r>
              <a:rPr lang="en-US" dirty="0">
                <a:latin typeface="Arial" pitchFamily="-110" charset="0"/>
                <a:ea typeface="ＭＳ Ｐゴシック" pitchFamily="-110" charset="-128"/>
                <a:cs typeface="ＭＳ Ｐゴシック" pitchFamily="-110" charset="-128"/>
              </a:rPr>
              <a:t>AES is now widely available in commercial products. </a:t>
            </a:r>
            <a:endParaRPr lang="en-US" dirty="0">
              <a:solidFill>
                <a:srgbClr val="000000"/>
              </a:solidFill>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57723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8E47AC9-32ED-0F4E-A569-66E325759658}" type="slidenum">
              <a:rPr lang="en-AU"/>
              <a:pPr/>
              <a:t>36</a:t>
            </a:fld>
            <a:endParaRPr lang="en-AU"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 symmetric block cipher processes one block of data at a time. In the case of DES</a:t>
            </a:r>
          </a:p>
          <a:p>
            <a:pPr eaLnBrk="1" hangingPunct="1"/>
            <a:r>
              <a:rPr lang="en-US" dirty="0">
                <a:ea typeface="ＭＳ Ｐゴシック" pitchFamily="-110" charset="-128"/>
                <a:cs typeface="ＭＳ Ｐゴシック" pitchFamily="-110" charset="-128"/>
              </a:rPr>
              <a:t>and 3DES, the block length is 64 bits. For longer amounts of plaintext, it is necessary</a:t>
            </a:r>
          </a:p>
          <a:p>
            <a:pPr eaLnBrk="1" hangingPunct="1"/>
            <a:r>
              <a:rPr lang="en-US" dirty="0">
                <a:ea typeface="ＭＳ Ｐゴシック" pitchFamily="-110" charset="-128"/>
                <a:cs typeface="ＭＳ Ｐゴシック" pitchFamily="-110" charset="-128"/>
              </a:rPr>
              <a:t>to break the plaintext into 64-bit blocks (padding the last block if necessary).</a:t>
            </a:r>
          </a:p>
          <a:p>
            <a:pPr eaLnBrk="1" hangingPunct="1"/>
            <a:r>
              <a:rPr lang="en-US" dirty="0">
                <a:ea typeface="ＭＳ Ｐゴシック" pitchFamily="-110" charset="-128"/>
                <a:cs typeface="ＭＳ Ｐゴシック" pitchFamily="-110" charset="-128"/>
              </a:rPr>
              <a:t>To apply a block cipher in a variety of applications, five </a:t>
            </a:r>
            <a:r>
              <a:rPr lang="en-US" b="1" dirty="0">
                <a:ea typeface="ＭＳ Ｐゴシック" pitchFamily="-110" charset="-128"/>
                <a:cs typeface="ＭＳ Ｐゴシック" pitchFamily="-110" charset="-128"/>
              </a:rPr>
              <a:t>modes of operation have </a:t>
            </a:r>
            <a:r>
              <a:rPr lang="en-US" dirty="0">
                <a:ea typeface="ＭＳ Ｐゴシック" pitchFamily="-110" charset="-128"/>
                <a:cs typeface="ＭＳ Ｐゴシック" pitchFamily="-110" charset="-128"/>
              </a:rPr>
              <a:t>been defined by NIST (Special Publication 800-38A). The five modes are intended</a:t>
            </a:r>
          </a:p>
          <a:p>
            <a:pPr eaLnBrk="1" hangingPunct="1"/>
            <a:r>
              <a:rPr lang="en-US" dirty="0">
                <a:ea typeface="ＭＳ Ｐゴシック" pitchFamily="-110" charset="-128"/>
                <a:cs typeface="ＭＳ Ｐゴシック" pitchFamily="-110" charset="-128"/>
              </a:rPr>
              <a:t>to cover virtually all the possible applications of encryption for which a block cipher</a:t>
            </a:r>
          </a:p>
          <a:p>
            <a:pPr eaLnBrk="1" hangingPunct="1"/>
            <a:r>
              <a:rPr lang="en-US" dirty="0">
                <a:ea typeface="ＭＳ Ｐゴシック" pitchFamily="-110" charset="-128"/>
                <a:cs typeface="ＭＳ Ｐゴシック" pitchFamily="-110" charset="-128"/>
              </a:rPr>
              <a:t>could be used. These modes are intended for use with any symmetric block cipher,</a:t>
            </a:r>
          </a:p>
          <a:p>
            <a:pPr eaLnBrk="1" hangingPunct="1"/>
            <a:r>
              <a:rPr lang="en-US" dirty="0">
                <a:ea typeface="ＭＳ Ｐゴシック" pitchFamily="-110" charset="-128"/>
                <a:cs typeface="ＭＳ Ｐゴシック" pitchFamily="-110" charset="-128"/>
              </a:rPr>
              <a:t>including triple DES and AES. The modes are summarized in Table 20.4 , and the</a:t>
            </a:r>
          </a:p>
          <a:p>
            <a:pPr eaLnBrk="1" hangingPunct="1"/>
            <a:r>
              <a:rPr lang="en-US" dirty="0">
                <a:ea typeface="ＭＳ Ｐゴシック" pitchFamily="-110" charset="-128"/>
                <a:cs typeface="ＭＳ Ｐゴシック" pitchFamily="-110" charset="-128"/>
              </a:rPr>
              <a:t>most important are described briefly in the remainder of this section.</a:t>
            </a:r>
            <a:endParaRPr lang="en-US" b="1" dirty="0">
              <a:ea typeface="ＭＳ Ｐゴシック" pitchFamily="-110" charset="-128"/>
              <a:cs typeface="ＭＳ Ｐゴシック" pitchFamily="-110" charset="-128"/>
            </a:endParaRP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494766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37</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i="1" dirty="0">
                <a:latin typeface="Arial" pitchFamily="-110" charset="0"/>
                <a:ea typeface="ＭＳ Ｐゴシック" pitchFamily="-110" charset="-128"/>
                <a:cs typeface="ＭＳ Ｐゴシック" pitchFamily="-110" charset="-128"/>
              </a:rPr>
              <a:t>The </a:t>
            </a:r>
            <a:r>
              <a:rPr lang="en-US" dirty="0">
                <a:latin typeface="Arial" pitchFamily="-110" charset="0"/>
                <a:ea typeface="ＭＳ Ｐゴシック" pitchFamily="-110" charset="-128"/>
                <a:cs typeface="ＭＳ Ｐゴシック" pitchFamily="-110" charset="-128"/>
              </a:rPr>
              <a:t>ECB mode. A plaintext of length </a:t>
            </a:r>
            <a:r>
              <a:rPr lang="en-US" i="1" dirty="0" err="1">
                <a:latin typeface="Arial" pitchFamily="-110" charset="0"/>
                <a:ea typeface="ＭＳ Ｐゴシック" pitchFamily="-110" charset="-128"/>
                <a:cs typeface="ＭＳ Ｐゴシック" pitchFamily="-110" charset="-128"/>
              </a:rPr>
              <a:t>nb</a:t>
            </a:r>
            <a:r>
              <a:rPr lang="en-US" i="1" dirty="0">
                <a:latin typeface="Arial" pitchFamily="-110" charset="0"/>
                <a:ea typeface="ＭＳ Ｐゴシック" pitchFamily="-110" charset="-128"/>
                <a:cs typeface="ＭＳ Ｐゴシック" pitchFamily="-110" charset="-128"/>
              </a:rPr>
              <a:t> is divided into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 </a:t>
            </a:r>
            <a:r>
              <a:rPr lang="en-US" i="1" dirty="0" err="1">
                <a:latin typeface="Arial" pitchFamily="-110" charset="0"/>
                <a:ea typeface="ＭＳ Ｐゴシック" pitchFamily="-110" charset="-128"/>
                <a:cs typeface="ＭＳ Ｐゴシック" pitchFamily="-110" charset="-128"/>
              </a:rPr>
              <a:t>b</a:t>
            </a:r>
            <a:r>
              <a:rPr lang="en-US" i="1" dirty="0">
                <a:latin typeface="Arial" pitchFamily="-110" charset="0"/>
                <a:ea typeface="ＭＳ Ｐゴシック" pitchFamily="-110" charset="-128"/>
                <a:cs typeface="ＭＳ Ｐゴシック" pitchFamily="-110" charset="-128"/>
              </a:rPr>
              <a:t>-bit blocks (P1, P2,c,Pn).</a:t>
            </a:r>
          </a:p>
          <a:p>
            <a:r>
              <a:rPr lang="en-US" dirty="0">
                <a:latin typeface="Arial" pitchFamily="-110" charset="0"/>
                <a:ea typeface="ＭＳ Ｐゴシック" pitchFamily="-110" charset="-128"/>
                <a:cs typeface="ＭＳ Ｐゴシック" pitchFamily="-110" charset="-128"/>
              </a:rPr>
              <a:t>Each block is encrypted using the same algorithm and the same encryption key, to</a:t>
            </a:r>
          </a:p>
          <a:p>
            <a:r>
              <a:rPr lang="en-US" dirty="0">
                <a:latin typeface="Arial" pitchFamily="-110" charset="0"/>
                <a:ea typeface="ＭＳ Ｐゴシック" pitchFamily="-110" charset="-128"/>
                <a:cs typeface="ＭＳ Ｐゴシック" pitchFamily="-110" charset="-128"/>
              </a:rPr>
              <a:t>produce a sequence of </a:t>
            </a:r>
            <a:r>
              <a:rPr lang="en-US" i="1" dirty="0">
                <a:latin typeface="Arial" pitchFamily="-110" charset="0"/>
                <a:ea typeface="ＭＳ Ｐゴシック" pitchFamily="-110" charset="-128"/>
                <a:cs typeface="ＭＳ Ｐゴシック" pitchFamily="-110" charset="-128"/>
              </a:rPr>
              <a:t>n b-bit blocks of ciphertext (C1, C2,c,Cn).</a:t>
            </a:r>
          </a:p>
        </p:txBody>
      </p:sp>
    </p:spTree>
    <p:extLst>
      <p:ext uri="{BB962C8B-B14F-4D97-AF65-F5344CB8AC3E}">
        <p14:creationId xmlns:p14="http://schemas.microsoft.com/office/powerpoint/2010/main" val="2383527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Typically, symmetric encryption is applied to a unit of data larger than a single 64-bit or 128-bit block. E-mail messages, network</a:t>
            </a:r>
          </a:p>
          <a:p>
            <a:pPr>
              <a:defRPr/>
            </a:pPr>
            <a:r>
              <a:rPr lang="en-US" dirty="0"/>
              <a:t>packets, database records, and other plaintext sources must be broken up into a series of fixed-length block for encryption by a symmetric block cipher. The simplest approach to multiple-block encryption is known as electronic codebook (ECB)</a:t>
            </a:r>
          </a:p>
          <a:p>
            <a:pPr>
              <a:defRPr/>
            </a:pPr>
            <a:r>
              <a:rPr lang="en-US" dirty="0"/>
              <a:t>mode, in which plaintext is handled </a:t>
            </a:r>
            <a:r>
              <a:rPr lang="en-US" i="1" dirty="0"/>
              <a:t>b bits at a time and each block of plaintext is </a:t>
            </a:r>
            <a:r>
              <a:rPr lang="en-US" dirty="0"/>
              <a:t>encrypted using the same key. Typically </a:t>
            </a:r>
            <a:r>
              <a:rPr lang="en-US" i="1" dirty="0" err="1"/>
              <a:t>b</a:t>
            </a:r>
            <a:r>
              <a:rPr lang="en-US" i="1" dirty="0"/>
              <a:t>  64 or </a:t>
            </a:r>
            <a:r>
              <a:rPr lang="en-US" i="1" dirty="0" err="1"/>
              <a:t>b</a:t>
            </a:r>
            <a:r>
              <a:rPr lang="en-US" i="1" dirty="0"/>
              <a:t>  128</a:t>
            </a:r>
            <a:endParaRPr lang="en-US" dirty="0"/>
          </a:p>
          <a:p>
            <a:pPr>
              <a:defRPr/>
            </a:pPr>
            <a:endParaRPr lang="en-US" dirty="0"/>
          </a:p>
          <a:p>
            <a:pPr>
              <a:defRPr/>
            </a:pPr>
            <a:r>
              <a:rPr lang="en-US" dirty="0"/>
              <a:t>For lengthy messages, the ECB mode may not be secure. A cryptanalyst may be able to exploit regularities in the plaintext to ease the task of decryption. For</a:t>
            </a:r>
          </a:p>
          <a:p>
            <a:pPr>
              <a:defRPr/>
            </a:pPr>
            <a:r>
              <a:rPr lang="en-US" dirty="0"/>
              <a:t>example, if it is known that the message always starts out with certain predefined fields, then the cryptanalyst may have a number of known plaintext-</a:t>
            </a:r>
            <a:r>
              <a:rPr lang="en-US" dirty="0" err="1"/>
              <a:t>ciphertext</a:t>
            </a:r>
            <a:r>
              <a:rPr lang="en-US" dirty="0"/>
              <a:t> pairs to work with.</a:t>
            </a:r>
          </a:p>
          <a:p>
            <a:pPr>
              <a:defRPr/>
            </a:pPr>
            <a:endParaRPr lang="en-US" dirty="0"/>
          </a:p>
          <a:p>
            <a:pPr>
              <a:defRPr/>
            </a:pPr>
            <a:r>
              <a:rPr lang="en-US" dirty="0"/>
              <a:t>To increase the security of symmetric block encryption for large sequences of data, a number of alternative techniques have been developed, called </a:t>
            </a:r>
            <a:r>
              <a:rPr lang="en-US" b="1" dirty="0"/>
              <a:t>modes of</a:t>
            </a:r>
          </a:p>
          <a:p>
            <a:pPr>
              <a:defRPr/>
            </a:pPr>
            <a:r>
              <a:rPr lang="en-US" b="1" dirty="0"/>
              <a:t>operation. </a:t>
            </a:r>
            <a:r>
              <a:rPr lang="en-US" dirty="0"/>
              <a:t>These modes overcome the weaknesses of ECB; each mode has its own particular advantages.</a:t>
            </a:r>
          </a:p>
        </p:txBody>
      </p:sp>
      <p:sp>
        <p:nvSpPr>
          <p:cNvPr id="38916" name="Slide Number Placeholder 3"/>
          <p:cNvSpPr>
            <a:spLocks noGrp="1"/>
          </p:cNvSpPr>
          <p:nvPr>
            <p:ph type="sldNum" sz="quarter" idx="5"/>
          </p:nvPr>
        </p:nvSpPr>
        <p:spPr>
          <a:noFill/>
        </p:spPr>
        <p:txBody>
          <a:bodyPr/>
          <a:lstStyle/>
          <a:p>
            <a:fld id="{F53386E0-290C-8A40-901F-50999F697ABC}" type="slidenum">
              <a:rPr lang="en-AU" smtClean="0">
                <a:latin typeface="Arial" pitchFamily="-110" charset="0"/>
              </a:rPr>
              <a:pPr/>
              <a:t>38</a:t>
            </a:fld>
            <a:endParaRPr lang="en-AU">
              <a:latin typeface="Arial" pitchFamily="-110" charset="0"/>
            </a:endParaRPr>
          </a:p>
        </p:txBody>
      </p:sp>
    </p:spTree>
    <p:extLst>
      <p:ext uri="{BB962C8B-B14F-4D97-AF65-F5344CB8AC3E}">
        <p14:creationId xmlns:p14="http://schemas.microsoft.com/office/powerpoint/2010/main" val="2787083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781925E-9A67-1F40-A4E7-2A9572BF346D}" type="slidenum">
              <a:rPr lang="en-AU"/>
              <a:pPr/>
              <a:t>39</a:t>
            </a:fld>
            <a:endParaRPr lang="en-AU"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The simplest way to proceed is what is known as electronic codebook (ECB) mode,</a:t>
            </a:r>
          </a:p>
          <a:p>
            <a:pPr eaLnBrk="1" hangingPunct="1"/>
            <a:r>
              <a:rPr lang="en-US" dirty="0">
                <a:ea typeface="ＭＳ Ｐゴシック" pitchFamily="-110" charset="-128"/>
                <a:cs typeface="ＭＳ Ｐゴシック" pitchFamily="-110" charset="-128"/>
              </a:rPr>
              <a:t>in which plaintext is handled </a:t>
            </a:r>
            <a:r>
              <a:rPr lang="en-US" i="1" dirty="0">
                <a:ea typeface="ＭＳ Ｐゴシック" pitchFamily="-110" charset="-128"/>
                <a:cs typeface="ＭＳ Ｐゴシック" pitchFamily="-110" charset="-128"/>
              </a:rPr>
              <a:t>b bits at a time and each block of plaintext is encrypted</a:t>
            </a:r>
          </a:p>
          <a:p>
            <a:pPr eaLnBrk="1" hangingPunct="1"/>
            <a:r>
              <a:rPr lang="en-US" dirty="0">
                <a:ea typeface="ＭＳ Ｐゴシック" pitchFamily="-110" charset="-128"/>
                <a:cs typeface="ＭＳ Ｐゴシック" pitchFamily="-110" charset="-128"/>
              </a:rPr>
              <a:t>using the same key ( Figure 2.3a ). The term </a:t>
            </a:r>
            <a:r>
              <a:rPr lang="en-US" i="1" dirty="0">
                <a:ea typeface="ＭＳ Ｐゴシック" pitchFamily="-110" charset="-128"/>
                <a:cs typeface="ＭＳ Ｐゴシック" pitchFamily="-110" charset="-128"/>
              </a:rPr>
              <a:t>codebook is used because, for a given</a:t>
            </a:r>
          </a:p>
          <a:p>
            <a:pPr eaLnBrk="1" hangingPunct="1"/>
            <a:r>
              <a:rPr lang="en-US" dirty="0">
                <a:ea typeface="ＭＳ Ｐゴシック" pitchFamily="-110" charset="-128"/>
                <a:cs typeface="ＭＳ Ｐゴシック" pitchFamily="-110" charset="-128"/>
              </a:rPr>
              <a:t>key, there is a unique ciphertext for every </a:t>
            </a:r>
            <a:r>
              <a:rPr lang="en-US" i="1" dirty="0">
                <a:ea typeface="ＭＳ Ｐゴシック" pitchFamily="-110" charset="-128"/>
                <a:cs typeface="ＭＳ Ｐゴシック" pitchFamily="-110" charset="-128"/>
              </a:rPr>
              <a:t>b -bit block of plaintext. Therefore, one</a:t>
            </a:r>
          </a:p>
          <a:p>
            <a:pPr eaLnBrk="1" hangingPunct="1"/>
            <a:r>
              <a:rPr lang="en-US" dirty="0">
                <a:ea typeface="ＭＳ Ｐゴシック" pitchFamily="-110" charset="-128"/>
                <a:cs typeface="ＭＳ Ｐゴシック" pitchFamily="-110" charset="-128"/>
              </a:rPr>
              <a:t>can imagine a gigantic codebook in which there is an entry for every possible </a:t>
            </a:r>
            <a:r>
              <a:rPr lang="en-US" i="1" dirty="0">
                <a:ea typeface="ＭＳ Ｐゴシック" pitchFamily="-110" charset="-128"/>
                <a:cs typeface="ＭＳ Ｐゴシック" pitchFamily="-110" charset="-128"/>
              </a:rPr>
              <a:t>b -bit</a:t>
            </a:r>
          </a:p>
          <a:p>
            <a:pPr eaLnBrk="1" hangingPunct="1"/>
            <a:r>
              <a:rPr lang="en-US" dirty="0">
                <a:ea typeface="ＭＳ Ｐゴシック" pitchFamily="-110" charset="-128"/>
                <a:cs typeface="ＭＳ Ｐゴシック" pitchFamily="-110" charset="-128"/>
              </a:rPr>
              <a:t>plaintext pattern showing its corresponding ciphertext.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With ECB, if the same </a:t>
            </a:r>
            <a:r>
              <a:rPr lang="en-US" i="1" dirty="0">
                <a:ea typeface="ＭＳ Ｐゴシック" pitchFamily="-110" charset="-128"/>
                <a:cs typeface="ＭＳ Ｐゴシック" pitchFamily="-110" charset="-128"/>
              </a:rPr>
              <a:t>b -bit block of plaintext appears more than once in</a:t>
            </a:r>
          </a:p>
          <a:p>
            <a:pPr eaLnBrk="1" hangingPunct="1"/>
            <a:r>
              <a:rPr lang="en-US" dirty="0">
                <a:ea typeface="ＭＳ Ｐゴシック" pitchFamily="-110" charset="-128"/>
                <a:cs typeface="ＭＳ Ｐゴシック" pitchFamily="-110" charset="-128"/>
              </a:rPr>
              <a:t>the message, it always produces the same ciphertext. Because of this, for lengthy</a:t>
            </a:r>
          </a:p>
          <a:p>
            <a:pPr eaLnBrk="1" hangingPunct="1"/>
            <a:r>
              <a:rPr lang="en-US" dirty="0">
                <a:ea typeface="ＭＳ Ｐゴシック" pitchFamily="-110" charset="-128"/>
                <a:cs typeface="ＭＳ Ｐゴシック" pitchFamily="-110" charset="-128"/>
              </a:rPr>
              <a:t>messages, the ECB mode may not be secure. If the message is highly structured,</a:t>
            </a:r>
          </a:p>
          <a:p>
            <a:pPr eaLnBrk="1" hangingPunct="1"/>
            <a:r>
              <a:rPr lang="en-US" dirty="0">
                <a:ea typeface="ＭＳ Ｐゴシック" pitchFamily="-110" charset="-128"/>
                <a:cs typeface="ＭＳ Ｐゴシック" pitchFamily="-110" charset="-128"/>
              </a:rPr>
              <a:t>it may be possible for a cryptanalyst to exploit these regularities. For example, if</a:t>
            </a:r>
          </a:p>
          <a:p>
            <a:pPr eaLnBrk="1" hangingPunct="1"/>
            <a:r>
              <a:rPr lang="en-US" dirty="0">
                <a:ea typeface="ＭＳ Ｐゴシック" pitchFamily="-110" charset="-128"/>
                <a:cs typeface="ＭＳ Ｐゴシック" pitchFamily="-110" charset="-128"/>
              </a:rPr>
              <a:t>it is known that the message always starts out with certain predefined fields, then</a:t>
            </a:r>
          </a:p>
          <a:p>
            <a:pPr eaLnBrk="1" hangingPunct="1"/>
            <a:r>
              <a:rPr lang="en-US" dirty="0">
                <a:ea typeface="ＭＳ Ｐゴシック" pitchFamily="-110" charset="-128"/>
                <a:cs typeface="ＭＳ Ｐゴシック" pitchFamily="-110" charset="-128"/>
              </a:rPr>
              <a:t>the cryptanalyst may have a number of known plaintext-ciphertext pairs to work</a:t>
            </a:r>
          </a:p>
          <a:p>
            <a:pPr eaLnBrk="1" hangingPunct="1"/>
            <a:r>
              <a:rPr lang="en-US" dirty="0">
                <a:ea typeface="ＭＳ Ｐゴシック" pitchFamily="-110" charset="-128"/>
                <a:cs typeface="ＭＳ Ｐゴシック" pitchFamily="-110" charset="-128"/>
              </a:rPr>
              <a:t>with. If the message has repetitive elements, with a period of repetition a multiple</a:t>
            </a:r>
          </a:p>
          <a:p>
            <a:pPr eaLnBrk="1" hangingPunct="1"/>
            <a:r>
              <a:rPr lang="en-US" dirty="0">
                <a:ea typeface="ＭＳ Ｐゴシック" pitchFamily="-110" charset="-128"/>
                <a:cs typeface="ＭＳ Ｐゴシック" pitchFamily="-110" charset="-128"/>
              </a:rPr>
              <a:t>of </a:t>
            </a:r>
            <a:r>
              <a:rPr lang="en-US" i="1" dirty="0">
                <a:ea typeface="ＭＳ Ｐゴシック" pitchFamily="-110" charset="-128"/>
                <a:cs typeface="ＭＳ Ｐゴシック" pitchFamily="-110" charset="-128"/>
              </a:rPr>
              <a:t>b bits, then these elements can be identified by the analyst. This may help in the</a:t>
            </a:r>
          </a:p>
          <a:p>
            <a:pPr eaLnBrk="1" hangingPunct="1"/>
            <a:r>
              <a:rPr lang="en-US" dirty="0">
                <a:ea typeface="ＭＳ Ｐゴシック" pitchFamily="-110" charset="-128"/>
                <a:cs typeface="ＭＳ Ｐゴシック" pitchFamily="-110" charset="-128"/>
              </a:rPr>
              <a:t>analysis or may provide an opportunity for substituting or rearranging blocks.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To overcome the security deficiencies of ECB, we would like a technique in</a:t>
            </a:r>
          </a:p>
          <a:p>
            <a:pPr eaLnBrk="1" hangingPunct="1"/>
            <a:r>
              <a:rPr lang="en-US" dirty="0">
                <a:ea typeface="ＭＳ Ｐゴシック" pitchFamily="-110" charset="-128"/>
                <a:cs typeface="ＭＳ Ｐゴシック" pitchFamily="-110" charset="-128"/>
              </a:rPr>
              <a:t>which the same plaintext block, if repeated, produces different ciphertext blocks.</a:t>
            </a:r>
          </a:p>
          <a:p>
            <a:pPr eaLnBrk="1" hangingPunct="1"/>
            <a:endParaRPr lang="en-US" dirty="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37175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670760E0-2B14-4547-B0AB-A4ADEE1DC7FC}" type="slidenum">
              <a:rPr lang="en-AU"/>
              <a:pPr/>
              <a:t>43</a:t>
            </a:fld>
            <a:endParaRPr lang="en-AU"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In the cipher block chaining (CBC) mode (Figure 20.6), the input to the encryption algorithm is the XOR of the current plaintext block and the preceding ciphertext block; the same key is used for each block. In effect, we have chained together the processing of the sequence of plaintext blocks. The input to the encryption function for each plaintext block bears no fixed relationship to the plaintext block. Therefore, repeating patterns of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bits are not exposed. CBC is widely used in security applications.</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For decryption, each cipher block is passed through the decryption algorithm. The result is XORed with the preceding ciphertext block to produce the plaintext block. To see that this works, we can write:</a:t>
            </a:r>
          </a:p>
          <a:p>
            <a:pPr algn="ctr" eaLnBrk="1" hangingPunct="1"/>
            <a:r>
              <a:rPr lang="en-US" i="1" dirty="0">
                <a:ea typeface="ＭＳ Ｐゴシック" pitchFamily="-110" charset="-128"/>
                <a:cs typeface="ＭＳ Ｐゴシック" pitchFamily="-110" charset="-128"/>
              </a:rPr>
              <a:t>C</a:t>
            </a:r>
            <a:r>
              <a:rPr lang="en-US" i="1" baseline="-25000" dirty="0">
                <a:ea typeface="ＭＳ Ｐゴシック" pitchFamily="-110" charset="-128"/>
                <a:cs typeface="ＭＳ Ｐゴシック" pitchFamily="-110" charset="-128"/>
              </a:rPr>
              <a:t>j</a:t>
            </a:r>
            <a:r>
              <a:rPr lang="en-US" dirty="0">
                <a:ea typeface="ＭＳ Ｐゴシック" pitchFamily="-110" charset="-128"/>
                <a:cs typeface="ＭＳ Ｐゴシック" pitchFamily="-110" charset="-128"/>
              </a:rPr>
              <a:t> =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C</a:t>
            </a:r>
            <a:r>
              <a:rPr lang="en-US" i="1" baseline="-25000" dirty="0">
                <a:ea typeface="ＭＳ Ｐゴシック" pitchFamily="-110" charset="-128"/>
                <a:cs typeface="ＭＳ Ｐゴシック" pitchFamily="-110" charset="-128"/>
              </a:rPr>
              <a:t>j</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P</a:t>
            </a:r>
            <a:r>
              <a:rPr lang="en-US" i="1" baseline="-25000" dirty="0">
                <a:ea typeface="ＭＳ Ｐゴシック" pitchFamily="-110" charset="-128"/>
                <a:cs typeface="ＭＳ Ｐゴシック" pitchFamily="-110" charset="-128"/>
              </a:rPr>
              <a:t>j</a:t>
            </a:r>
            <a:r>
              <a:rPr lang="en-US" dirty="0">
                <a:ea typeface="ＭＳ Ｐゴシック" pitchFamily="-110" charset="-128"/>
                <a:cs typeface="ＭＳ Ｐゴシック" pitchFamily="-110" charset="-128"/>
              </a:rPr>
              <a:t>])</a:t>
            </a:r>
          </a:p>
          <a:p>
            <a:pPr eaLnBrk="1" hangingPunct="1"/>
            <a:r>
              <a:rPr lang="en-US" dirty="0">
                <a:ea typeface="ＭＳ Ｐゴシック" pitchFamily="-110" charset="-128"/>
                <a:cs typeface="ＭＳ Ｐゴシック" pitchFamily="-110" charset="-128"/>
              </a:rPr>
              <a:t>where 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is the encryption of plaintext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using key </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and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is the exclusive-OR operation.</a:t>
            </a:r>
          </a:p>
          <a:p>
            <a:pPr eaLnBrk="1" hangingPunct="1"/>
            <a:r>
              <a:rPr lang="en-US" dirty="0">
                <a:ea typeface="ＭＳ Ｐゴシック" pitchFamily="-110" charset="-128"/>
                <a:cs typeface="ＭＳ Ｐゴシック" pitchFamily="-110" charset="-128"/>
              </a:rPr>
              <a:t>To produce the first block of ciphertext, an initialization vector (IV) is XORed with the first block of plaintext. On decryption, the IV is XORed with the output of the decryption algorithm to recover the first block of plaintext.</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The IV must be known to both the sender and receiver. For maximum security, the IV should be protected as well as the key. This could be done by sending the IV using ECB encryption. One reason for protecting the IV is as follows: If an opponent is able to fool the receiver into using a different value for IV, then the opponent is able to invert selected bits in the first block of plaintext.</a:t>
            </a:r>
          </a:p>
        </p:txBody>
      </p:sp>
    </p:spTree>
    <p:extLst>
      <p:ext uri="{BB962C8B-B14F-4D97-AF65-F5344CB8AC3E}">
        <p14:creationId xmlns:p14="http://schemas.microsoft.com/office/powerpoint/2010/main" val="1826982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4D01B1D-CB96-5141-ADC1-6D06E60CAB82}" type="slidenum">
              <a:rPr lang="en-AU"/>
              <a:pPr/>
              <a:t>46</a:t>
            </a:fld>
            <a:endParaRPr lang="en-AU"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It is possible to convert any block cipher into a stream cipher by using the cipher feedback (CFB) mode. A stream cipher eliminates the need to pad a message to be an integral number of blocks. It also can operate in real time. Thus, if a character stream is being transmitted, each character can be encrypted and transmitted immediately using a character-oriented stream cipher. One desirable property of a stream cipher is that the ciphertext be of the same length as the plaintext. </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Figure 20.7 depicts the CFB scheme. In the figure, it is assumed that the unit of transmission is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a common value is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 8. As with CBC, the units of plaintext are chained together.</a:t>
            </a:r>
          </a:p>
          <a:p>
            <a:pPr eaLnBrk="1" hangingPunct="1"/>
            <a:r>
              <a:rPr lang="en-US" dirty="0">
                <a:ea typeface="ＭＳ Ｐゴシック" pitchFamily="-110" charset="-128"/>
                <a:cs typeface="ＭＳ Ｐゴシック" pitchFamily="-110" charset="-128"/>
              </a:rPr>
              <a:t>For encryption, the input to the encryption function is a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-bit shift register that is initially set to some initialization vector (IV). The leftmost (most significant)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of the output of the encryption function are XORed with the first unit of plaintext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to produce the first unit of ciphertext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which is then transmitted. In addition, the contents of the shift register are shifted left by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and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is placed in the rightmost (least significant)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of the shift register. This process continues until all plaintext units have been encrypted. Will have:</a:t>
            </a:r>
          </a:p>
          <a:p>
            <a:pPr algn="ctr" eaLnBrk="1" hangingPunct="1"/>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S</a:t>
            </a:r>
            <a:r>
              <a:rPr lang="en-US" i="1" baseline="-25000"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IV)]</a:t>
            </a:r>
          </a:p>
          <a:p>
            <a:pPr eaLnBrk="1" hangingPunct="1"/>
            <a:r>
              <a:rPr lang="en-US" dirty="0">
                <a:ea typeface="ＭＳ Ｐゴシック" pitchFamily="-110" charset="-128"/>
                <a:cs typeface="ＭＳ Ｐゴシック" pitchFamily="-110" charset="-128"/>
              </a:rPr>
              <a:t>For decryption, the same scheme is used, except that the received ciphertext unit is XORed with the output of the encryption function to produce the plaintext unit. Note that it is the </a:t>
            </a:r>
            <a:r>
              <a:rPr lang="en-US" i="1" dirty="0">
                <a:ea typeface="ＭＳ Ｐゴシック" pitchFamily="-110" charset="-128"/>
                <a:cs typeface="ＭＳ Ｐゴシック" pitchFamily="-110" charset="-128"/>
              </a:rPr>
              <a:t>encryption</a:t>
            </a:r>
            <a:r>
              <a:rPr lang="en-US" dirty="0">
                <a:ea typeface="ＭＳ Ｐゴシック" pitchFamily="-110" charset="-128"/>
                <a:cs typeface="ＭＳ Ｐゴシック" pitchFamily="-110" charset="-128"/>
              </a:rPr>
              <a:t> function that is used, not the decryption function. This is easily explained. Let S</a:t>
            </a:r>
            <a:r>
              <a:rPr lang="en-US" i="1" baseline="-25000"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be defined as the most significant </a:t>
            </a:r>
            <a:r>
              <a:rPr lang="en-US" i="1"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 bits of </a:t>
            </a:r>
            <a:r>
              <a:rPr lang="en-US" i="1" dirty="0">
                <a:ea typeface="ＭＳ Ｐゴシック" pitchFamily="-110" charset="-128"/>
                <a:cs typeface="ＭＳ Ｐゴシック" pitchFamily="-110" charset="-128"/>
              </a:rPr>
              <a:t>X</a:t>
            </a:r>
            <a:r>
              <a:rPr lang="en-US" dirty="0">
                <a:ea typeface="ＭＳ Ｐゴシック" pitchFamily="-110" charset="-128"/>
                <a:cs typeface="ＭＳ Ｐゴシック" pitchFamily="-110" charset="-128"/>
              </a:rPr>
              <a:t>. Then have</a:t>
            </a:r>
          </a:p>
          <a:p>
            <a:pPr algn="ctr" eaLnBrk="1" hangingPunct="1"/>
            <a:r>
              <a:rPr lang="en-US" i="1" dirty="0">
                <a:ea typeface="ＭＳ Ｐゴシック" pitchFamily="-110" charset="-128"/>
                <a:cs typeface="ＭＳ Ｐゴシック" pitchFamily="-110" charset="-128"/>
              </a:rPr>
              <a:t>P</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 </a:t>
            </a:r>
            <a:r>
              <a:rPr lang="en-US" i="1" dirty="0">
                <a:ea typeface="ＭＳ Ｐゴシック" pitchFamily="-110" charset="-128"/>
                <a:cs typeface="ＭＳ Ｐゴシック" pitchFamily="-110" charset="-128"/>
              </a:rPr>
              <a:t>C</a:t>
            </a:r>
            <a:r>
              <a:rPr lang="en-US" baseline="-25000" dirty="0">
                <a:ea typeface="ＭＳ Ｐゴシック" pitchFamily="-110" charset="-128"/>
                <a:cs typeface="ＭＳ Ｐゴシック" pitchFamily="-110" charset="-128"/>
              </a:rPr>
              <a:t>1</a:t>
            </a:r>
            <a:r>
              <a:rPr lang="en-US" dirty="0">
                <a:ea typeface="ＭＳ Ｐゴシック" pitchFamily="-110" charset="-128"/>
                <a:cs typeface="ＭＳ Ｐゴシック" pitchFamily="-110" charset="-128"/>
              </a:rPr>
              <a:t> </a:t>
            </a:r>
            <a:r>
              <a:rPr lang="en-US" dirty="0">
                <a:ea typeface="ＭＳ Ｐゴシック" pitchFamily="-110" charset="-128"/>
                <a:cs typeface="ＭＳ Ｐゴシック" pitchFamily="-110" charset="-128"/>
                <a:sym typeface="Symbol" pitchFamily="-110" charset="2"/>
              </a:rPr>
              <a:t></a:t>
            </a:r>
            <a:r>
              <a:rPr lang="en-US" dirty="0">
                <a:ea typeface="ＭＳ Ｐゴシック" pitchFamily="-110" charset="-128"/>
                <a:cs typeface="ＭＳ Ｐゴシック" pitchFamily="-110" charset="-128"/>
              </a:rPr>
              <a:t> S</a:t>
            </a:r>
            <a:r>
              <a:rPr lang="en-US" i="1" baseline="-25000" dirty="0">
                <a:ea typeface="ＭＳ Ｐゴシック" pitchFamily="-110" charset="-128"/>
                <a:cs typeface="ＭＳ Ｐゴシック" pitchFamily="-110" charset="-128"/>
              </a:rPr>
              <a:t>s</a:t>
            </a:r>
            <a:r>
              <a:rPr lang="en-US" dirty="0">
                <a:ea typeface="ＭＳ Ｐゴシック" pitchFamily="-110" charset="-128"/>
                <a:cs typeface="ＭＳ Ｐゴシック" pitchFamily="-110" charset="-128"/>
              </a:rPr>
              <a:t>[E(</a:t>
            </a:r>
            <a:r>
              <a:rPr lang="en-US" i="1" dirty="0">
                <a:ea typeface="ＭＳ Ｐゴシック" pitchFamily="-110" charset="-128"/>
                <a:cs typeface="ＭＳ Ｐゴシック" pitchFamily="-110" charset="-128"/>
              </a:rPr>
              <a:t>K</a:t>
            </a:r>
            <a:r>
              <a:rPr lang="en-US" dirty="0">
                <a:ea typeface="ＭＳ Ｐゴシック" pitchFamily="-110" charset="-128"/>
                <a:cs typeface="ＭＳ Ｐゴシック" pitchFamily="-110" charset="-128"/>
              </a:rPr>
              <a:t>, IV)]</a:t>
            </a:r>
          </a:p>
        </p:txBody>
      </p:sp>
    </p:spTree>
    <p:extLst>
      <p:ext uri="{BB962C8B-B14F-4D97-AF65-F5344CB8AC3E}">
        <p14:creationId xmlns:p14="http://schemas.microsoft.com/office/powerpoint/2010/main" val="4158040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9E73740-5BB0-6745-A138-E950A9F83C83}" type="slidenum">
              <a:rPr lang="en-AU"/>
              <a:pPr/>
              <a:t>53</a:t>
            </a:fld>
            <a:endParaRPr lang="en-AU"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ea typeface="ＭＳ Ｐゴシック" pitchFamily="-110" charset="-128"/>
                <a:cs typeface="ＭＳ Ｐゴシック" pitchFamily="-110" charset="-128"/>
              </a:rPr>
              <a:t>Although interest in the counter mode (CTR) has increased recently, with applications to ATM network security and IPSec), this mode was proposed early</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Figure 20.8 depicts the CTR mode. A counter, equal to the plaintext block size is used. The only requirement stated in SP 800-38A is that the counter value must be different for each plaintext  block that is encrypted. Typically, the counter is initialized to some value and then incremented by 1 for each subsequent block (modulo 2</a:t>
            </a:r>
            <a:r>
              <a:rPr lang="en-US" i="1" baseline="30000"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where </a:t>
            </a:r>
            <a:r>
              <a:rPr lang="en-US" i="1" dirty="0">
                <a:ea typeface="ＭＳ Ｐゴシック" pitchFamily="-110" charset="-128"/>
                <a:cs typeface="ＭＳ Ｐゴシック" pitchFamily="-110" charset="-128"/>
              </a:rPr>
              <a:t>b</a:t>
            </a:r>
            <a:r>
              <a:rPr lang="en-US" dirty="0">
                <a:ea typeface="ＭＳ Ｐゴシック" pitchFamily="-110" charset="-128"/>
                <a:cs typeface="ＭＳ Ｐゴシック" pitchFamily="-110" charset="-128"/>
              </a:rPr>
              <a:t> is the block size). For encryption, the counter is encrypted and then XORed with the plaintext block to produce the ciphertext block; there is no chaining. For decryption, the same sequence of counter values is used, with each encrypted counter XORed with a ciphertext block to recover the corresponding plaintext block.</a:t>
            </a:r>
          </a:p>
          <a:p>
            <a:pPr eaLnBrk="1" hangingPunct="1"/>
            <a:endParaRPr lang="en-US" dirty="0">
              <a:ea typeface="ＭＳ Ｐゴシック" pitchFamily="-110" charset="-128"/>
              <a:cs typeface="ＭＳ Ｐゴシック" pitchFamily="-110" charset="-128"/>
            </a:endParaRPr>
          </a:p>
          <a:p>
            <a:pPr eaLnBrk="1" hangingPunct="1"/>
            <a:r>
              <a:rPr lang="en-US" dirty="0">
                <a:ea typeface="ＭＳ Ｐゴシック" pitchFamily="-110" charset="-128"/>
                <a:cs typeface="ＭＳ Ｐゴシック" pitchFamily="-110" charset="-128"/>
              </a:rPr>
              <a:t>Some advantages of CTR mode are :</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Hardware efficiency: </a:t>
            </a:r>
            <a:r>
              <a:rPr lang="en-US" dirty="0">
                <a:ea typeface="ＭＳ Ｐゴシック" pitchFamily="-110" charset="-128"/>
                <a:cs typeface="ＭＳ Ｐゴシック" pitchFamily="-110" charset="-128"/>
              </a:rPr>
              <a:t>CTR mode can be done in parallel on multiple blocks of plaintext or ciphertext. </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Software efficiency: </a:t>
            </a:r>
            <a:r>
              <a:rPr lang="en-US" dirty="0">
                <a:ea typeface="ＭＳ Ｐゴシック" pitchFamily="-110" charset="-128"/>
                <a:cs typeface="ＭＳ Ｐゴシック" pitchFamily="-110" charset="-128"/>
              </a:rPr>
              <a:t>have opportunities for parallel execution in CTR mode.</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Preprocessing: </a:t>
            </a:r>
            <a:r>
              <a:rPr lang="en-US" dirty="0">
                <a:ea typeface="ＭＳ Ｐゴシック" pitchFamily="-110" charset="-128"/>
                <a:cs typeface="ＭＳ Ｐゴシック" pitchFamily="-110" charset="-128"/>
              </a:rPr>
              <a:t>can be used to prepare the output of the encryption boxes that feed into the XOR functions in Figure 20.8. </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Random access: </a:t>
            </a:r>
            <a:r>
              <a:rPr lang="en-US" dirty="0">
                <a:ea typeface="ＭＳ Ｐゴシック" pitchFamily="-110" charset="-128"/>
                <a:cs typeface="ＭＳ Ｐゴシック" pitchFamily="-110" charset="-128"/>
              </a:rPr>
              <a:t>The </a:t>
            </a:r>
            <a:r>
              <a:rPr lang="en-US" i="1" dirty="0">
                <a:ea typeface="ＭＳ Ｐゴシック" pitchFamily="-110" charset="-128"/>
                <a:cs typeface="ＭＳ Ｐゴシック" pitchFamily="-110" charset="-128"/>
              </a:rPr>
              <a:t>i</a:t>
            </a:r>
            <a:r>
              <a:rPr lang="en-US" dirty="0">
                <a:ea typeface="ＭＳ Ｐゴシック" pitchFamily="-110" charset="-128"/>
                <a:cs typeface="ＭＳ Ｐゴシック" pitchFamily="-110" charset="-128"/>
              </a:rPr>
              <a:t>th block of plaintext or ciphertext can be processed in random-access fashion. </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Provable security: </a:t>
            </a:r>
            <a:r>
              <a:rPr lang="en-US" dirty="0">
                <a:ea typeface="ＭＳ Ｐゴシック" pitchFamily="-110" charset="-128"/>
                <a:cs typeface="ＭＳ Ｐゴシック" pitchFamily="-110" charset="-128"/>
              </a:rPr>
              <a:t>CTR is at least as secure as the other mode.</a:t>
            </a:r>
          </a:p>
          <a:p>
            <a:pPr eaLnBrk="1" hangingPunct="1"/>
            <a:endParaRPr lang="en-US" dirty="0">
              <a:ea typeface="Times New Roman" pitchFamily="-110" charset="0"/>
              <a:cs typeface="Times New Roman" pitchFamily="-110" charset="0"/>
            </a:endParaRPr>
          </a:p>
          <a:p>
            <a:pPr eaLnBrk="1" hangingPunct="1"/>
            <a:r>
              <a:rPr lang="en-US" dirty="0">
                <a:ea typeface="Times New Roman" pitchFamily="-110" charset="0"/>
                <a:cs typeface="Times New Roman" pitchFamily="-110" charset="0"/>
              </a:rPr>
              <a:t>• </a:t>
            </a:r>
            <a:r>
              <a:rPr lang="en-US" b="1" dirty="0">
                <a:ea typeface="ＭＳ Ｐゴシック" pitchFamily="-110" charset="-128"/>
                <a:cs typeface="ＭＳ Ｐゴシック" pitchFamily="-110" charset="-128"/>
              </a:rPr>
              <a:t>Simplicity: </a:t>
            </a:r>
            <a:r>
              <a:rPr lang="en-US" dirty="0">
                <a:ea typeface="ＭＳ Ｐゴシック" pitchFamily="-110" charset="-128"/>
                <a:cs typeface="ＭＳ Ｐゴシック" pitchFamily="-110" charset="-128"/>
              </a:rPr>
              <a:t>CTR mode </a:t>
            </a:r>
            <a:r>
              <a:rPr lang="en-US" dirty="0" err="1">
                <a:ea typeface="ＭＳ Ｐゴシック" pitchFamily="-110" charset="-128"/>
                <a:cs typeface="ＭＳ Ｐゴシック" pitchFamily="-110" charset="-128"/>
              </a:rPr>
              <a:t>oly</a:t>
            </a:r>
            <a:r>
              <a:rPr lang="en-US" dirty="0">
                <a:ea typeface="ＭＳ Ｐゴシック" pitchFamily="-110" charset="-128"/>
                <a:cs typeface="ＭＳ Ｐゴシック" pitchFamily="-110" charset="-128"/>
              </a:rPr>
              <a:t> needs the implementation of the encryption algorithm.</a:t>
            </a:r>
          </a:p>
        </p:txBody>
      </p:sp>
    </p:spTree>
    <p:extLst>
      <p:ext uri="{BB962C8B-B14F-4D97-AF65-F5344CB8AC3E}">
        <p14:creationId xmlns:p14="http://schemas.microsoft.com/office/powerpoint/2010/main" val="120984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6</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16616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56</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Diagram of stream cipher structure. In this structure a key is input to a pseudorandom bit generator that produces a stream of 8-bit numbers that are apparently random. A pseudorandom stream is one that is unpredictable without knowledge of the input key and which has an apparently random character.</a:t>
            </a:r>
          </a:p>
          <a:p>
            <a:r>
              <a:rPr lang="en-US" dirty="0">
                <a:latin typeface="Arial" pitchFamily="-110" charset="0"/>
                <a:ea typeface="ＭＳ Ｐゴシック" pitchFamily="-110" charset="-128"/>
                <a:cs typeface="ＭＳ Ｐゴシック" pitchFamily="-110" charset="-128"/>
              </a:rPr>
              <a:t>The output of the generator, called a </a:t>
            </a:r>
            <a:r>
              <a:rPr lang="en-US" b="1" dirty="0" err="1">
                <a:latin typeface="Arial" pitchFamily="-110" charset="0"/>
                <a:ea typeface="ＭＳ Ｐゴシック" pitchFamily="-110" charset="-128"/>
                <a:cs typeface="ＭＳ Ｐゴシック" pitchFamily="-110" charset="-128"/>
              </a:rPr>
              <a:t>keystream</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is combined one byte at a time with the plaintext stream using the bitwise exclusive-OR (XOR) operation.</a:t>
            </a:r>
            <a:endParaRPr lang="en-US" i="1" dirty="0">
              <a:latin typeface="Arial" pitchFamily="-110" charset="0"/>
              <a:ea typeface="ＭＳ Ｐゴシック" pitchFamily="-110" charset="-128"/>
              <a:cs typeface="ＭＳ Ｐゴシック" pitchFamily="-110" charset="-128"/>
            </a:endParaRPr>
          </a:p>
          <a:p>
            <a:endParaRPr lang="en-US" i="1" dirty="0">
              <a:latin typeface="Arial" pitchFamily="-110" charset="0"/>
              <a:ea typeface="ＭＳ Ｐゴシック" pitchFamily="-110" charset="-128"/>
              <a:cs typeface="ＭＳ Ｐゴシック" pitchFamily="-110" charset="-128"/>
            </a:endParaRPr>
          </a:p>
          <a:p>
            <a:endParaRPr lang="en-US" dirty="0">
              <a:latin typeface="Arial" pitchFamily="-110" charset="0"/>
              <a:ea typeface="ＭＳ Ｐゴシック" pitchFamily="-110" charset="-128"/>
              <a:cs typeface="ＭＳ Ｐゴシック" pitchFamily="-110" charset="-128"/>
            </a:endParaRPr>
          </a:p>
          <a:p>
            <a:pPr eaLnBrk="1" hangingPunct="1"/>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222071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57</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Diagram of stream cipher structure. In this structure a key is input to a pseudorandom bit generator that produces a stream of 8-bit numbers that are apparently random. A pseudorandom stream is one that is unpredictable without knowledge of the input key and which has an apparently random character.</a:t>
            </a:r>
          </a:p>
          <a:p>
            <a:r>
              <a:rPr lang="en-US" dirty="0">
                <a:latin typeface="Arial" pitchFamily="-110" charset="0"/>
                <a:ea typeface="ＭＳ Ｐゴシック" pitchFamily="-110" charset="-128"/>
                <a:cs typeface="ＭＳ Ｐゴシック" pitchFamily="-110" charset="-128"/>
              </a:rPr>
              <a:t>The output of the generator, called a </a:t>
            </a:r>
            <a:r>
              <a:rPr lang="en-US" b="1" dirty="0" err="1">
                <a:latin typeface="Arial" pitchFamily="-110" charset="0"/>
                <a:ea typeface="ＭＳ Ｐゴシック" pitchFamily="-110" charset="-128"/>
                <a:cs typeface="ＭＳ Ｐゴシック" pitchFamily="-110" charset="-128"/>
              </a:rPr>
              <a:t>keystream</a:t>
            </a:r>
            <a:r>
              <a:rPr lang="en-US" b="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is combined one byte at a time with the plaintext stream using the bitwise exclusive-OR (XOR) operation.</a:t>
            </a:r>
            <a:endParaRPr lang="en-US" i="1" dirty="0">
              <a:latin typeface="Arial" pitchFamily="-110" charset="0"/>
              <a:ea typeface="ＭＳ Ｐゴシック" pitchFamily="-110" charset="-128"/>
              <a:cs typeface="ＭＳ Ｐゴシック" pitchFamily="-110" charset="-128"/>
            </a:endParaRPr>
          </a:p>
          <a:p>
            <a:endParaRPr lang="en-US" i="1" dirty="0">
              <a:latin typeface="Arial" pitchFamily="-110" charset="0"/>
              <a:ea typeface="ＭＳ Ｐゴシック" pitchFamily="-110" charset="-128"/>
              <a:cs typeface="ＭＳ Ｐゴシック" pitchFamily="-110" charset="-128"/>
            </a:endParaRPr>
          </a:p>
          <a:p>
            <a:endParaRPr lang="en-US" dirty="0">
              <a:latin typeface="Arial" pitchFamily="-110" charset="0"/>
              <a:ea typeface="ＭＳ Ｐゴシック" pitchFamily="-110" charset="-128"/>
              <a:cs typeface="ＭＳ Ｐゴシック" pitchFamily="-110" charset="-128"/>
            </a:endParaRPr>
          </a:p>
          <a:p>
            <a:pPr eaLnBrk="1" hangingPunct="1"/>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086714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85FDF56B-DA58-894D-A4F6-7534D97A16DB}" type="slidenum">
              <a:rPr lang="en-AU">
                <a:latin typeface="Arial" pitchFamily="-110" charset="0"/>
              </a:rPr>
              <a:pPr/>
              <a:t>58</a:t>
            </a:fld>
            <a:endParaRPr lang="en-AU">
              <a:latin typeface="Arial" pitchFamily="-110"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988770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59</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gn="r"/>
            <a:endParaRPr lang="en-US"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התקפה פאסיבית היא כזו של האזנה</a:t>
            </a:r>
            <a:r>
              <a:rPr lang="he-IL" baseline="0" dirty="0">
                <a:latin typeface="Arial" pitchFamily="-110" charset="0"/>
                <a:ea typeface="ＭＳ Ｐゴシック" pitchFamily="-110" charset="-128"/>
                <a:cs typeface="ＭＳ Ｐゴシック" pitchFamily="-110" charset="-128"/>
              </a:rPr>
              <a:t> וציתות למסרים ומידע שמועבר.</a:t>
            </a:r>
          </a:p>
          <a:p>
            <a:pPr algn="r"/>
            <a:endParaRPr lang="he-IL" baseline="0" dirty="0">
              <a:latin typeface="Arial" pitchFamily="-110" charset="0"/>
              <a:ea typeface="ＭＳ Ｐゴシック" pitchFamily="-110" charset="-128"/>
              <a:cs typeface="ＭＳ Ｐゴシック" pitchFamily="-110" charset="-128"/>
            </a:endParaRPr>
          </a:p>
          <a:p>
            <a:pPr algn="r"/>
            <a:r>
              <a:rPr lang="he-IL" baseline="0" dirty="0">
                <a:latin typeface="Arial" pitchFamily="-110" charset="0"/>
                <a:ea typeface="ＭＳ Ｐゴシック" pitchFamily="-110" charset="-128"/>
                <a:cs typeface="ＭＳ Ｐゴシック" pitchFamily="-110" charset="-128"/>
              </a:rPr>
              <a:t>כאן נרצה גם להגן מפני התקפות אקטיביות,</a:t>
            </a:r>
          </a:p>
          <a:p>
            <a:pPr algn="r"/>
            <a:endParaRPr lang="he-IL"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הרעיון הוא אימות</a:t>
            </a:r>
            <a:r>
              <a:rPr lang="he-IL" baseline="0" dirty="0">
                <a:latin typeface="Arial" pitchFamily="-110" charset="0"/>
                <a:ea typeface="ＭＳ Ｐゴシック" pitchFamily="-110" charset="-128"/>
                <a:cs typeface="ＭＳ Ｐゴシック" pitchFamily="-110" charset="-128"/>
              </a:rPr>
              <a:t> הודעות ותכנים, המטרות לאמת ש:</a:t>
            </a:r>
          </a:p>
          <a:p>
            <a:pPr algn="r"/>
            <a:endParaRPr lang="he-IL"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לא שונה בדרך</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הוא אכן מהמקור שאנחנו מצפים לקבל ממנו</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הגיע בזמן (ולא אחרי שנה) ובסדר הנכון</a:t>
            </a:r>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Encryption protects against passive attack (eavesdropping).</a:t>
            </a:r>
          </a:p>
          <a:p>
            <a:r>
              <a:rPr lang="en-US" dirty="0">
                <a:latin typeface="Arial" pitchFamily="-110" charset="0"/>
                <a:ea typeface="ＭＳ Ｐゴシック" pitchFamily="-110" charset="-128"/>
                <a:cs typeface="ＭＳ Ｐゴシック" pitchFamily="-110" charset="-128"/>
              </a:rPr>
              <a:t>A different requirement is to protect against active attack (falsification of data and transactions). </a:t>
            </a:r>
          </a:p>
          <a:p>
            <a:r>
              <a:rPr lang="en-US" dirty="0">
                <a:latin typeface="Arial" pitchFamily="-110" charset="0"/>
                <a:ea typeface="ＭＳ Ｐゴシック" pitchFamily="-110" charset="-128"/>
                <a:cs typeface="ＭＳ Ｐゴシック" pitchFamily="-110" charset="-128"/>
              </a:rPr>
              <a:t>Protection 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 when it is genuine and came from its alleged source. </a:t>
            </a:r>
          </a:p>
          <a:p>
            <a:r>
              <a:rPr lang="en-US" dirty="0">
                <a:latin typeface="Arial" pitchFamily="-110" charset="0"/>
                <a:ea typeface="ＭＳ Ｐゴシック" pitchFamily="-110" charset="-128"/>
                <a:cs typeface="ＭＳ Ｐゴシック" pitchFamily="-110" charset="-128"/>
              </a:rPr>
              <a:t>Message or data authentication is a procedure that allows communicating parties to verify that received or stored messages are authentic. </a:t>
            </a:r>
          </a:p>
          <a:p>
            <a:r>
              <a:rPr lang="en-US" dirty="0">
                <a:latin typeface="Arial" pitchFamily="-110" charset="0"/>
                <a:ea typeface="ＭＳ Ｐゴシック" pitchFamily="-110" charset="-128"/>
                <a:cs typeface="ＭＳ Ｐゴシック" pitchFamily="-110" charset="-128"/>
              </a:rPr>
              <a:t>The two important aspects are to verify that the contents of the message have not been altered and that the source is authentic. </a:t>
            </a:r>
          </a:p>
          <a:p>
            <a:r>
              <a:rPr lang="en-US" dirty="0">
                <a:latin typeface="Arial" pitchFamily="-110" charset="0"/>
                <a:ea typeface="ＭＳ Ｐゴシック" pitchFamily="-110" charset="-128"/>
                <a:cs typeface="ＭＳ Ｐゴシック" pitchFamily="-110" charset="-128"/>
              </a:rPr>
              <a:t>We may also wish to verify a message’s timeliness (it has not been artificially delayed and replayed) and sequence relative to other messages flowing between two parties. All of these concerns come under the category of data integrity.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 encryption. </a:t>
            </a:r>
          </a:p>
          <a:p>
            <a:r>
              <a:rPr lang="en-US" dirty="0">
                <a:latin typeface="Arial" pitchFamily="-110" charset="0"/>
                <a:ea typeface="ＭＳ Ｐゴシック" pitchFamily="-110" charset="-128"/>
                <a:cs typeface="ＭＳ Ｐゴシック" pitchFamily="-110" charset="-128"/>
              </a:rPr>
              <a:t>If we assume that only the sender and receiver share a key (which is as it should be), then only the genuine sender would be able to encrypt a message</a:t>
            </a:r>
          </a:p>
          <a:p>
            <a:r>
              <a:rPr lang="en-US" dirty="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a:latin typeface="Arial" pitchFamily="-110" charset="0"/>
                <a:ea typeface="ＭＳ Ｐゴシック" pitchFamily="-110" charset="-128"/>
                <a:cs typeface="ＭＳ Ｐゴシック" pitchFamily="-110" charset="-128"/>
              </a:rPr>
              <a:t>Furthermore, if the message includes an error-detection code and a sequence number, the receiver is assured that no alterations have been made and that sequencing is proper. </a:t>
            </a:r>
          </a:p>
          <a:p>
            <a:r>
              <a:rPr lang="en-US" dirty="0">
                <a:latin typeface="Arial" pitchFamily="-110" charset="0"/>
                <a:ea typeface="ＭＳ Ｐゴシック" pitchFamily="-110" charset="-128"/>
                <a:cs typeface="ＭＳ Ｐゴシック" pitchFamily="-110" charset="-128"/>
              </a:rPr>
              <a:t>If the message also includes a timestamp, the receiver is assured that the 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a:latin typeface="Arial" pitchFamily="-110" charset="0"/>
                <a:ea typeface="ＭＳ Ｐゴシック" pitchFamily="-110" charset="-128"/>
                <a:cs typeface="ＭＳ Ｐゴシック" pitchFamily="-110" charset="-128"/>
              </a:rPr>
              <a:t>To give one simple example, in the ECB mode of encryption, if an attacker reorders the blocks of ciphertext, then each block will still decrypt successfully.</a:t>
            </a:r>
          </a:p>
          <a:p>
            <a:r>
              <a:rPr lang="en-US" dirty="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a:latin typeface="Arial" pitchFamily="-110" charset="0"/>
                <a:ea typeface="ＭＳ Ｐゴシック" pitchFamily="-110" charset="-128"/>
                <a:cs typeface="ＭＳ Ｐゴシック" pitchFamily="-110" charset="-128"/>
              </a:rPr>
              <a:t>Although sequence numbers may be used at some level (e.g., each IP packet), it is typically not the case that a separate sequence number will be associated with each </a:t>
            </a:r>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908555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60</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gn="r"/>
            <a:endParaRPr lang="en-US"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התקפה פאסיבית היא כזו של האזנה</a:t>
            </a:r>
            <a:r>
              <a:rPr lang="he-IL" baseline="0" dirty="0">
                <a:latin typeface="Arial" pitchFamily="-110" charset="0"/>
                <a:ea typeface="ＭＳ Ｐゴシック" pitchFamily="-110" charset="-128"/>
                <a:cs typeface="ＭＳ Ｐゴシック" pitchFamily="-110" charset="-128"/>
              </a:rPr>
              <a:t> וציתות למסרים ומידע שמועבר.</a:t>
            </a:r>
          </a:p>
          <a:p>
            <a:pPr algn="r"/>
            <a:endParaRPr lang="he-IL" baseline="0" dirty="0">
              <a:latin typeface="Arial" pitchFamily="-110" charset="0"/>
              <a:ea typeface="ＭＳ Ｐゴシック" pitchFamily="-110" charset="-128"/>
              <a:cs typeface="ＭＳ Ｐゴシック" pitchFamily="-110" charset="-128"/>
            </a:endParaRPr>
          </a:p>
          <a:p>
            <a:pPr algn="r"/>
            <a:r>
              <a:rPr lang="he-IL" baseline="0" dirty="0">
                <a:latin typeface="Arial" pitchFamily="-110" charset="0"/>
                <a:ea typeface="ＭＳ Ｐゴシック" pitchFamily="-110" charset="-128"/>
                <a:cs typeface="ＭＳ Ｐゴシック" pitchFamily="-110" charset="-128"/>
              </a:rPr>
              <a:t>כאן נרצה גם להגן מפני התקפות אקטיביות,</a:t>
            </a:r>
          </a:p>
          <a:p>
            <a:pPr algn="r"/>
            <a:endParaRPr lang="he-IL"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הרעיון הוא אימות</a:t>
            </a:r>
            <a:r>
              <a:rPr lang="he-IL" baseline="0" dirty="0">
                <a:latin typeface="Arial" pitchFamily="-110" charset="0"/>
                <a:ea typeface="ＭＳ Ｐゴシック" pitchFamily="-110" charset="-128"/>
                <a:cs typeface="ＭＳ Ｐゴシック" pitchFamily="-110" charset="-128"/>
              </a:rPr>
              <a:t> הודעות ותכנים, המטרות לאמת ש:</a:t>
            </a:r>
          </a:p>
          <a:p>
            <a:pPr algn="r"/>
            <a:endParaRPr lang="he-IL"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לא שונה בדרך</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הוא אכן מהמקור שאנחנו מצפים לקבל ממנו</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הגיע בזמן (ולא אחרי שנה) ובסדר הנכון</a:t>
            </a:r>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Encryption protects against passive attack (eavesdropping).</a:t>
            </a:r>
          </a:p>
          <a:p>
            <a:r>
              <a:rPr lang="en-US" dirty="0">
                <a:latin typeface="Arial" pitchFamily="-110" charset="0"/>
                <a:ea typeface="ＭＳ Ｐゴシック" pitchFamily="-110" charset="-128"/>
                <a:cs typeface="ＭＳ Ｐゴシック" pitchFamily="-110" charset="-128"/>
              </a:rPr>
              <a:t>A different requirement is to protect against active attack (falsification of data and transactions). </a:t>
            </a:r>
          </a:p>
          <a:p>
            <a:r>
              <a:rPr lang="en-US" dirty="0">
                <a:latin typeface="Arial" pitchFamily="-110" charset="0"/>
                <a:ea typeface="ＭＳ Ｐゴシック" pitchFamily="-110" charset="-128"/>
                <a:cs typeface="ＭＳ Ｐゴシック" pitchFamily="-110" charset="-128"/>
              </a:rPr>
              <a:t>Protection 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 when it is genuine and came from its alleged source. </a:t>
            </a:r>
          </a:p>
          <a:p>
            <a:r>
              <a:rPr lang="en-US" dirty="0">
                <a:latin typeface="Arial" pitchFamily="-110" charset="0"/>
                <a:ea typeface="ＭＳ Ｐゴシック" pitchFamily="-110" charset="-128"/>
                <a:cs typeface="ＭＳ Ｐゴシック" pitchFamily="-110" charset="-128"/>
              </a:rPr>
              <a:t>Message or data authentication is a procedure that allows communicating parties to verify that received or stored messages are authentic. </a:t>
            </a:r>
          </a:p>
          <a:p>
            <a:r>
              <a:rPr lang="en-US" dirty="0">
                <a:latin typeface="Arial" pitchFamily="-110" charset="0"/>
                <a:ea typeface="ＭＳ Ｐゴシック" pitchFamily="-110" charset="-128"/>
                <a:cs typeface="ＭＳ Ｐゴシック" pitchFamily="-110" charset="-128"/>
              </a:rPr>
              <a:t>The two important aspects are to verify that the contents of the message have not been altered and that the source is authentic. </a:t>
            </a:r>
          </a:p>
          <a:p>
            <a:r>
              <a:rPr lang="en-US" dirty="0">
                <a:latin typeface="Arial" pitchFamily="-110" charset="0"/>
                <a:ea typeface="ＭＳ Ｐゴシック" pitchFamily="-110" charset="-128"/>
                <a:cs typeface="ＭＳ Ｐゴシック" pitchFamily="-110" charset="-128"/>
              </a:rPr>
              <a:t>We may also wish to verify a message’s timeliness (it has not been artificially delayed and replayed) and sequence relative to other messages flowing between two parties. All of these concerns come under the category of data integrity.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 encryption. </a:t>
            </a:r>
          </a:p>
          <a:p>
            <a:r>
              <a:rPr lang="en-US" dirty="0">
                <a:latin typeface="Arial" pitchFamily="-110" charset="0"/>
                <a:ea typeface="ＭＳ Ｐゴシック" pitchFamily="-110" charset="-128"/>
                <a:cs typeface="ＭＳ Ｐゴシック" pitchFamily="-110" charset="-128"/>
              </a:rPr>
              <a:t>If we assume that only the sender and receiver share a key (which is as it should be), then only the genuine sender would be able to encrypt a message</a:t>
            </a:r>
          </a:p>
          <a:p>
            <a:r>
              <a:rPr lang="en-US" dirty="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a:latin typeface="Arial" pitchFamily="-110" charset="0"/>
                <a:ea typeface="ＭＳ Ｐゴシック" pitchFamily="-110" charset="-128"/>
                <a:cs typeface="ＭＳ Ｐゴシック" pitchFamily="-110" charset="-128"/>
              </a:rPr>
              <a:t>Furthermore, if the message includes an error-detection code and a sequence number, the receiver is assured that no alterations have been made and that sequencing is proper. </a:t>
            </a:r>
          </a:p>
          <a:p>
            <a:r>
              <a:rPr lang="en-US" dirty="0">
                <a:latin typeface="Arial" pitchFamily="-110" charset="0"/>
                <a:ea typeface="ＭＳ Ｐゴシック" pitchFamily="-110" charset="-128"/>
                <a:cs typeface="ＭＳ Ｐゴシック" pitchFamily="-110" charset="-128"/>
              </a:rPr>
              <a:t>If the message also includes a timestamp, the receiver is assured that the 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a:latin typeface="Arial" pitchFamily="-110" charset="0"/>
                <a:ea typeface="ＭＳ Ｐゴシック" pitchFamily="-110" charset="-128"/>
                <a:cs typeface="ＭＳ Ｐゴシック" pitchFamily="-110" charset="-128"/>
              </a:rPr>
              <a:t>To give one simple example, in the ECB mode of encryption, if an attacker reorders the blocks of ciphertext, then each block will still decrypt successfully.</a:t>
            </a:r>
          </a:p>
          <a:p>
            <a:r>
              <a:rPr lang="en-US" dirty="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a:latin typeface="Arial" pitchFamily="-110" charset="0"/>
                <a:ea typeface="ＭＳ Ｐゴシック" pitchFamily="-110" charset="-128"/>
                <a:cs typeface="ＭＳ Ｐゴシック" pitchFamily="-110" charset="-128"/>
              </a:rPr>
              <a:t>Although sequence numbers may be used at some level (e.g., each IP packet), it is typically not the case that a separate sequence number will be associated with each </a:t>
            </a:r>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57269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04C6C18-1759-7149-95F3-F2C3C06D9086}" type="slidenum">
              <a:rPr lang="en-AU">
                <a:latin typeface="Arial" pitchFamily="-110" charset="0"/>
              </a:rPr>
              <a:pPr/>
              <a:t>61</a:t>
            </a:fld>
            <a:endParaRPr lang="en-AU">
              <a:latin typeface="Arial" pitchFamily="-110"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algn="r" rtl="1"/>
            <a:endParaRPr lang="he-IL" dirty="0">
              <a:latin typeface="Arial" pitchFamily="-110" charset="0"/>
              <a:ea typeface="ＭＳ Ｐゴシック" pitchFamily="-110" charset="-128"/>
              <a:cs typeface="ＭＳ Ｐゴシック" pitchFamily="-110" charset="-128"/>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למעשה</a:t>
            </a:r>
            <a:r>
              <a:rPr lang="he-IL" sz="1200" kern="1200" baseline="0" dirty="0">
                <a:solidFill>
                  <a:schemeClr val="tx1"/>
                </a:solidFill>
                <a:latin typeface="+mn-lt"/>
                <a:ea typeface="+mn-ea"/>
                <a:cs typeface="+mn-cs"/>
              </a:rPr>
              <a:t> היות והשולח והמקבל של המסרים המוצפנים חולקים את אותו מפתח סימטרי אזי ניתן להשתמש בסוד המשותף הזה גם כדי לאכוף אימות מסרים.</a:t>
            </a: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איך נעבוד כאן עם </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err="1">
                <a:solidFill>
                  <a:schemeClr val="tx1"/>
                </a:solidFill>
                <a:latin typeface="+mn-lt"/>
                <a:ea typeface="+mn-ea"/>
                <a:cs typeface="+mn-cs"/>
              </a:rPr>
              <a:t>נקח</a:t>
            </a:r>
            <a:r>
              <a:rPr lang="he-IL" sz="1200" kern="1200" dirty="0">
                <a:solidFill>
                  <a:schemeClr val="tx1"/>
                </a:solidFill>
                <a:latin typeface="+mn-lt"/>
                <a:ea typeface="+mn-ea"/>
                <a:cs typeface="+mn-cs"/>
              </a:rPr>
              <a:t> את ההודעה ונפעיל עליה </a:t>
            </a:r>
            <a:r>
              <a:rPr lang="en-US" sz="1200" kern="1200" dirty="0">
                <a:solidFill>
                  <a:schemeClr val="tx1"/>
                </a:solidFill>
                <a:latin typeface="+mn-lt"/>
                <a:ea typeface="+mn-ea"/>
                <a:cs typeface="+mn-cs"/>
              </a:rPr>
              <a:t>algorithm MAC</a:t>
            </a:r>
            <a:r>
              <a:rPr lang="he-IL" sz="1200" kern="1200" dirty="0">
                <a:solidFill>
                  <a:schemeClr val="tx1"/>
                </a:solidFill>
                <a:latin typeface="+mn-lt"/>
                <a:ea typeface="+mn-ea"/>
                <a:cs typeface="+mn-cs"/>
              </a:rPr>
              <a:t> עם המפתח ,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מצרפים להודעה את ה</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ומעבירים לצד השני ,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הצד השני צריך להשוות את ה</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שהוא יוצר ל</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שהגיע עם ההודעה ואם לא זהים אז יש בעיה בהודעה. </a:t>
            </a:r>
          </a:p>
          <a:p>
            <a:pPr algn="r" rtl="1"/>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authentication technique involves the use of a secret key to generate a small block of data, known as a message authentication code, that is appended to the message. </a:t>
            </a:r>
          </a:p>
          <a:p>
            <a:r>
              <a:rPr lang="en-US" dirty="0">
                <a:latin typeface="Arial" pitchFamily="-110" charset="0"/>
                <a:ea typeface="ＭＳ Ｐゴシック" pitchFamily="-110" charset="-128"/>
                <a:cs typeface="ＭＳ Ｐゴシック" pitchFamily="-110" charset="-128"/>
              </a:rPr>
              <a:t>This technique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KAB. </a:t>
            </a:r>
          </a:p>
          <a:p>
            <a:r>
              <a:rPr lang="en-US" i="1" dirty="0">
                <a:latin typeface="Arial" pitchFamily="-110" charset="0"/>
                <a:ea typeface="ＭＳ Ｐゴシック" pitchFamily="-110" charset="-128"/>
                <a:cs typeface="ＭＳ Ｐゴシック" pitchFamily="-110" charset="-128"/>
              </a:rPr>
              <a:t>When </a:t>
            </a:r>
            <a:r>
              <a:rPr lang="en-US" dirty="0">
                <a:latin typeface="Arial" pitchFamily="-110" charset="0"/>
                <a:ea typeface="ＭＳ Ｐゴシック" pitchFamily="-110" charset="-128"/>
                <a:cs typeface="ＭＳ Ｐゴシック" pitchFamily="-110" charset="-128"/>
              </a:rPr>
              <a:t>A has a message to send to B, it calculates the message authentication code as a complex function of the message and the key: MAC</a:t>
            </a:r>
            <a:r>
              <a:rPr lang="en-US" i="1" dirty="0">
                <a:latin typeface="Arial" pitchFamily="-110" charset="0"/>
                <a:ea typeface="ＭＳ Ｐゴシック" pitchFamily="-110" charset="-128"/>
                <a:cs typeface="ＭＳ Ｐゴシック" pitchFamily="-110" charset="-128"/>
              </a:rPr>
              <a:t>M  F(KAB, M). </a:t>
            </a:r>
          </a:p>
          <a:p>
            <a:r>
              <a:rPr lang="en-US" i="1" dirty="0">
                <a:latin typeface="Arial" pitchFamily="-110" charset="0"/>
                <a:ea typeface="ＭＳ Ｐゴシック" pitchFamily="-110" charset="-128"/>
                <a:cs typeface="ＭＳ Ｐゴシック" pitchFamily="-110" charset="-128"/>
              </a:rPr>
              <a:t>The message </a:t>
            </a:r>
            <a:r>
              <a:rPr lang="en-US" dirty="0">
                <a:latin typeface="Arial" pitchFamily="-110" charset="0"/>
                <a:ea typeface="ＭＳ Ｐゴシック" pitchFamily="-110" charset="-128"/>
                <a:cs typeface="ＭＳ Ｐゴシック" pitchFamily="-110" charset="-128"/>
              </a:rPr>
              <a:t>plus code are transmitted to the intended recipient. </a:t>
            </a:r>
          </a:p>
          <a:p>
            <a:r>
              <a:rPr lang="en-US" dirty="0">
                <a:latin typeface="Arial" pitchFamily="-110" charset="0"/>
                <a:ea typeface="ＭＳ Ｐゴシック" pitchFamily="-110" charset="-128"/>
                <a:cs typeface="ＭＳ Ｐゴシック" pitchFamily="-110" charset="-128"/>
              </a:rPr>
              <a:t>The recipient performs the same calculation on the received message, using the same secret key, to generate a new message authentication code. </a:t>
            </a:r>
          </a:p>
          <a:p>
            <a:r>
              <a:rPr lang="en-US" dirty="0">
                <a:latin typeface="Arial" pitchFamily="-110" charset="0"/>
                <a:ea typeface="ＭＳ Ｐゴシック" pitchFamily="-110" charset="-128"/>
                <a:cs typeface="ＭＳ Ｐゴシック" pitchFamily="-110" charset="-128"/>
              </a:rPr>
              <a:t>The received code is compared to the calculated code). </a:t>
            </a:r>
          </a:p>
          <a:p>
            <a:r>
              <a:rPr lang="en-US" dirty="0">
                <a:latin typeface="Arial" pitchFamily="-110" charset="0"/>
                <a:ea typeface="ＭＳ Ｐゴシック" pitchFamily="-110" charset="-128"/>
                <a:cs typeface="ＭＳ Ｐゴシック" pitchFamily="-110" charset="-128"/>
              </a:rPr>
              <a:t>If we assume that only the receiver and the sender know the identity of the secret key, and if the received code matches the calculated code, then</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The receiver is assured that the message has not been altered. If an attacker </a:t>
            </a:r>
            <a:r>
              <a:rPr lang="en-US" dirty="0">
                <a:latin typeface="Arial" pitchFamily="-110" charset="0"/>
                <a:ea typeface="ＭＳ Ｐゴシック" pitchFamily="-110" charset="-128"/>
                <a:cs typeface="ＭＳ Ｐゴシック" pitchFamily="-110" charset="-128"/>
              </a:rPr>
              <a:t>alters the message but does not alter the code, then the receiver’s calculation of the code will differ from the received code. Because the attacker is assumed not to know the secret key, the attacker cannot alter the code to correspond to the alterations in the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The receiver is assured that the message is from the alleged sender. Because </a:t>
            </a:r>
            <a:r>
              <a:rPr lang="en-US" dirty="0">
                <a:latin typeface="Arial" pitchFamily="-110" charset="0"/>
                <a:ea typeface="ＭＳ Ｐゴシック" pitchFamily="-110" charset="-128"/>
                <a:cs typeface="ＭＳ Ｐゴシック" pitchFamily="-110" charset="-128"/>
              </a:rPr>
              <a:t>no one else knows the secret key, no one else could prepare a message with a proper code.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If the message includes a sequence number (such as is used with X.25, HDLC, </a:t>
            </a:r>
            <a:r>
              <a:rPr lang="en-US" dirty="0">
                <a:latin typeface="Arial" pitchFamily="-110" charset="0"/>
                <a:ea typeface="ＭＳ Ｐゴシック" pitchFamily="-110" charset="-128"/>
                <a:cs typeface="ＭＳ Ｐゴシック" pitchFamily="-110" charset="-128"/>
              </a:rPr>
              <a:t>and TCP), then the receiver can be assured of the proper sequence, because an attacker cannot successfully alter the sequence number.</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number of algorithms could be used to generate the code. The NIST specification, FIPS PUB 113, recommends the use of DES. DES is used to generate an</a:t>
            </a:r>
          </a:p>
          <a:p>
            <a:r>
              <a:rPr lang="en-US" dirty="0">
                <a:latin typeface="Arial" pitchFamily="-110" charset="0"/>
                <a:ea typeface="ＭＳ Ｐゴシック" pitchFamily="-110" charset="-128"/>
                <a:cs typeface="ＭＳ Ｐゴシック" pitchFamily="-110" charset="-128"/>
              </a:rPr>
              <a:t>encrypted version of the message, and the last number of bits of ciphertext are used as the code. A 16- or 32-bit code is typical.</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process just described is similar to encryption. One difference is that the authentication algorithm need not be reversible, as it must for decryption. It turns</a:t>
            </a:r>
          </a:p>
          <a:p>
            <a:r>
              <a:rPr lang="en-US" dirty="0">
                <a:latin typeface="Arial" pitchFamily="-110" charset="0"/>
                <a:ea typeface="ＭＳ Ｐゴシック" pitchFamily="-110" charset="-128"/>
                <a:cs typeface="ＭＳ Ｐゴシック" pitchFamily="-110" charset="-128"/>
              </a:rPr>
              <a:t>out that because of the mathematical properties of the authentication function, it is less vulnerable to being broken than encryption.</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02604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AF121E8-9F45-9043-A786-60531465CC15}" type="slidenum">
              <a:rPr lang="en-AU">
                <a:latin typeface="Arial" pitchFamily="-110" charset="0"/>
              </a:rPr>
              <a:pPr/>
              <a:t>62</a:t>
            </a:fld>
            <a:endParaRPr lang="en-AU">
              <a:latin typeface="Arial" pitchFamily="-110"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gn="r"/>
            <a:endParaRPr lang="en-US"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התקפה פאסיבית היא כזו של האזנה</a:t>
            </a:r>
            <a:r>
              <a:rPr lang="he-IL" baseline="0" dirty="0">
                <a:latin typeface="Arial" pitchFamily="-110" charset="0"/>
                <a:ea typeface="ＭＳ Ｐゴシック" pitchFamily="-110" charset="-128"/>
                <a:cs typeface="ＭＳ Ｐゴシック" pitchFamily="-110" charset="-128"/>
              </a:rPr>
              <a:t> וציתות למסרים ומידע שמועבר.</a:t>
            </a:r>
          </a:p>
          <a:p>
            <a:pPr algn="r"/>
            <a:endParaRPr lang="he-IL" baseline="0" dirty="0">
              <a:latin typeface="Arial" pitchFamily="-110" charset="0"/>
              <a:ea typeface="ＭＳ Ｐゴシック" pitchFamily="-110" charset="-128"/>
              <a:cs typeface="ＭＳ Ｐゴシック" pitchFamily="-110" charset="-128"/>
            </a:endParaRPr>
          </a:p>
          <a:p>
            <a:pPr algn="r"/>
            <a:r>
              <a:rPr lang="he-IL" baseline="0" dirty="0">
                <a:latin typeface="Arial" pitchFamily="-110" charset="0"/>
                <a:ea typeface="ＭＳ Ｐゴシック" pitchFamily="-110" charset="-128"/>
                <a:cs typeface="ＭＳ Ｐゴシック" pitchFamily="-110" charset="-128"/>
              </a:rPr>
              <a:t>כאן נרצה גם להגן מפני התקפות אקטיביות,</a:t>
            </a:r>
          </a:p>
          <a:p>
            <a:pPr algn="r"/>
            <a:endParaRPr lang="he-IL" dirty="0">
              <a:latin typeface="Arial" pitchFamily="-110" charset="0"/>
              <a:ea typeface="ＭＳ Ｐゴシック" pitchFamily="-110" charset="-128"/>
              <a:cs typeface="ＭＳ Ｐゴシック" pitchFamily="-110" charset="-128"/>
            </a:endParaRPr>
          </a:p>
          <a:p>
            <a:pPr algn="r"/>
            <a:r>
              <a:rPr lang="he-IL" dirty="0">
                <a:latin typeface="Arial" pitchFamily="-110" charset="0"/>
                <a:ea typeface="ＭＳ Ｐゴシック" pitchFamily="-110" charset="-128"/>
                <a:cs typeface="ＭＳ Ｐゴシック" pitchFamily="-110" charset="-128"/>
              </a:rPr>
              <a:t>הרעיון הוא אימות</a:t>
            </a:r>
            <a:r>
              <a:rPr lang="he-IL" baseline="0" dirty="0">
                <a:latin typeface="Arial" pitchFamily="-110" charset="0"/>
                <a:ea typeface="ＭＳ Ｐゴシック" pitchFamily="-110" charset="-128"/>
                <a:cs typeface="ＭＳ Ｐゴシック" pitchFamily="-110" charset="-128"/>
              </a:rPr>
              <a:t> הודעות ותכנים, המטרות לאמת ש:</a:t>
            </a:r>
          </a:p>
          <a:p>
            <a:pPr algn="r"/>
            <a:endParaRPr lang="he-IL"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לא שונה בדרך</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הוא אכן מהמקור שאנחנו מצפים לקבל ממנו</a:t>
            </a:r>
          </a:p>
          <a:p>
            <a:pPr marL="228600" indent="-228600" algn="r" rtl="1">
              <a:buAutoNum type="arabicPeriod"/>
            </a:pPr>
            <a:r>
              <a:rPr lang="he-IL" baseline="0" dirty="0">
                <a:latin typeface="Arial" pitchFamily="-110" charset="0"/>
                <a:ea typeface="ＭＳ Ｐゴシック" pitchFamily="-110" charset="-128"/>
                <a:cs typeface="ＭＳ Ｐゴシック" pitchFamily="-110" charset="-128"/>
              </a:rPr>
              <a:t>המידע הגיע בזמן (ולא אחרי שנה) ובסדר הנכון</a:t>
            </a:r>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Encryption protects against passive attack (eavesdropping).</a:t>
            </a:r>
          </a:p>
          <a:p>
            <a:r>
              <a:rPr lang="en-US" dirty="0">
                <a:latin typeface="Arial" pitchFamily="-110" charset="0"/>
                <a:ea typeface="ＭＳ Ｐゴシック" pitchFamily="-110" charset="-128"/>
                <a:cs typeface="ＭＳ Ｐゴシック" pitchFamily="-110" charset="-128"/>
              </a:rPr>
              <a:t>A different requirement is to protect against active attack (falsification of data and transactions). </a:t>
            </a:r>
          </a:p>
          <a:p>
            <a:r>
              <a:rPr lang="en-US" dirty="0">
                <a:latin typeface="Arial" pitchFamily="-110" charset="0"/>
                <a:ea typeface="ＭＳ Ｐゴシック" pitchFamily="-110" charset="-128"/>
                <a:cs typeface="ＭＳ Ｐゴシック" pitchFamily="-110" charset="-128"/>
              </a:rPr>
              <a:t>Protection against such attacks is known as message or data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message, file, document, or other collection of data is said to be authentic when it is genuine and came from its alleged source. </a:t>
            </a:r>
          </a:p>
          <a:p>
            <a:r>
              <a:rPr lang="en-US" dirty="0">
                <a:latin typeface="Arial" pitchFamily="-110" charset="0"/>
                <a:ea typeface="ＭＳ Ｐゴシック" pitchFamily="-110" charset="-128"/>
                <a:cs typeface="ＭＳ Ｐゴシック" pitchFamily="-110" charset="-128"/>
              </a:rPr>
              <a:t>Message or data authentication is a procedure that allows communicating parties to verify that received or stored messages are authentic. </a:t>
            </a:r>
          </a:p>
          <a:p>
            <a:r>
              <a:rPr lang="en-US" dirty="0">
                <a:latin typeface="Arial" pitchFamily="-110" charset="0"/>
                <a:ea typeface="ＭＳ Ｐゴシック" pitchFamily="-110" charset="-128"/>
                <a:cs typeface="ＭＳ Ｐゴシック" pitchFamily="-110" charset="-128"/>
              </a:rPr>
              <a:t>The two important aspects are to verify that the contents of the message have not been altered and that the source is authentic. </a:t>
            </a:r>
          </a:p>
          <a:p>
            <a:r>
              <a:rPr lang="en-US" dirty="0">
                <a:latin typeface="Arial" pitchFamily="-110" charset="0"/>
                <a:ea typeface="ＭＳ Ｐゴシック" pitchFamily="-110" charset="-128"/>
                <a:cs typeface="ＭＳ Ｐゴシック" pitchFamily="-110" charset="-128"/>
              </a:rPr>
              <a:t>We may also wish to verify a message’s timeliness (it has not been artificially delayed and replayed) and sequence relative to other messages flowing between two parties. All of these concerns come under the category of data integrity.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It would seem possible to perform authentication simply by the use of symmetric encryption. </a:t>
            </a:r>
          </a:p>
          <a:p>
            <a:r>
              <a:rPr lang="en-US" dirty="0">
                <a:latin typeface="Arial" pitchFamily="-110" charset="0"/>
                <a:ea typeface="ＭＳ Ｐゴシック" pitchFamily="-110" charset="-128"/>
                <a:cs typeface="ＭＳ Ｐゴシック" pitchFamily="-110" charset="-128"/>
              </a:rPr>
              <a:t>If we assume that only the sender and receiver share a key (which is as it should be), then only the genuine sender would be able to encrypt a message</a:t>
            </a:r>
          </a:p>
          <a:p>
            <a:r>
              <a:rPr lang="en-US" dirty="0">
                <a:latin typeface="Arial" pitchFamily="-110" charset="0"/>
                <a:ea typeface="ＭＳ Ｐゴシック" pitchFamily="-110" charset="-128"/>
                <a:cs typeface="ＭＳ Ｐゴシック" pitchFamily="-110" charset="-128"/>
              </a:rPr>
              <a:t>successfully for the other participant, provided the receiver can recognize a valid message.</a:t>
            </a:r>
          </a:p>
          <a:p>
            <a:r>
              <a:rPr lang="en-US" dirty="0">
                <a:latin typeface="Arial" pitchFamily="-110" charset="0"/>
                <a:ea typeface="ＭＳ Ｐゴシック" pitchFamily="-110" charset="-128"/>
                <a:cs typeface="ＭＳ Ｐゴシック" pitchFamily="-110" charset="-128"/>
              </a:rPr>
              <a:t>Furthermore, if the message includes an error-detection code and a sequence number, the receiver is assured that no alterations have been made and that sequencing is proper. </a:t>
            </a:r>
          </a:p>
          <a:p>
            <a:r>
              <a:rPr lang="en-US" dirty="0">
                <a:latin typeface="Arial" pitchFamily="-110" charset="0"/>
                <a:ea typeface="ＭＳ Ｐゴシック" pitchFamily="-110" charset="-128"/>
                <a:cs typeface="ＭＳ Ｐゴシック" pitchFamily="-110" charset="-128"/>
              </a:rPr>
              <a:t>If the message also includes a timestamp, the receiver is assured that the message has not been delayed beyond that normally expected for network transit.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fact, symmetric encryption alone is not a suitable tool for data authentication.</a:t>
            </a:r>
          </a:p>
          <a:p>
            <a:r>
              <a:rPr lang="en-US" dirty="0">
                <a:latin typeface="Arial" pitchFamily="-110" charset="0"/>
                <a:ea typeface="ＭＳ Ｐゴシック" pitchFamily="-110" charset="-128"/>
                <a:cs typeface="ＭＳ Ｐゴシック" pitchFamily="-110" charset="-128"/>
              </a:rPr>
              <a:t>To give one simple example, in the ECB mode of encryption, if an attacker reorders the blocks of ciphertext, then each block will still decrypt successfully.</a:t>
            </a:r>
          </a:p>
          <a:p>
            <a:r>
              <a:rPr lang="en-US" dirty="0">
                <a:latin typeface="Arial" pitchFamily="-110" charset="0"/>
                <a:ea typeface="ＭＳ Ｐゴシック" pitchFamily="-110" charset="-128"/>
                <a:cs typeface="ＭＳ Ｐゴシック" pitchFamily="-110" charset="-128"/>
              </a:rPr>
              <a:t>However, the reordering may alter the meaning of the overall data sequence.</a:t>
            </a:r>
          </a:p>
          <a:p>
            <a:r>
              <a:rPr lang="en-US" dirty="0">
                <a:latin typeface="Arial" pitchFamily="-110" charset="0"/>
                <a:ea typeface="ＭＳ Ｐゴシック" pitchFamily="-110" charset="-128"/>
                <a:cs typeface="ＭＳ Ｐゴシック" pitchFamily="-110" charset="-128"/>
              </a:rPr>
              <a:t>Although sequence numbers may be used at some level (e.g., each IP packet), it is typically not the case that a separate sequence number will be associated with each </a:t>
            </a:r>
            <a:r>
              <a:rPr lang="en-US" i="1" dirty="0">
                <a:latin typeface="Arial" pitchFamily="-110" charset="0"/>
                <a:ea typeface="ＭＳ Ｐゴシック" pitchFamily="-110" charset="-128"/>
                <a:cs typeface="ＭＳ Ｐゴシック" pitchFamily="-110" charset="-128"/>
              </a:rPr>
              <a:t>b-bit block of plaintext. Thus, block reordering is a threat.</a:t>
            </a: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75749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B6A2AC55-D6AE-C044-A897-E21475ADB4DB}" type="slidenum">
              <a:rPr lang="en-AU">
                <a:latin typeface="Arial" pitchFamily="-110" charset="0"/>
              </a:rPr>
              <a:pPr/>
              <a:t>63</a:t>
            </a:fld>
            <a:endParaRPr lang="en-AU">
              <a:latin typeface="Arial" pitchFamily="-110"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algn="r" rtl="1"/>
            <a:endParaRPr lang="he-IL" dirty="0">
              <a:latin typeface="Arial" pitchFamily="-110" charset="0"/>
              <a:ea typeface="ＭＳ Ｐゴシック" pitchFamily="-110" charset="-128"/>
              <a:cs typeface="ＭＳ Ｐゴシック" pitchFamily="-110" charset="-128"/>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שיטה</a:t>
            </a:r>
            <a:r>
              <a:rPr lang="he-IL" sz="1200" kern="1200" baseline="0" dirty="0">
                <a:solidFill>
                  <a:schemeClr val="tx1"/>
                </a:solidFill>
                <a:latin typeface="+mn-lt"/>
                <a:ea typeface="+mn-ea"/>
                <a:cs typeface="+mn-cs"/>
              </a:rPr>
              <a:t> נוספת ל</a:t>
            </a:r>
            <a:r>
              <a:rPr lang="he-IL" sz="1200" kern="1200" dirty="0">
                <a:solidFill>
                  <a:schemeClr val="tx1"/>
                </a:solidFill>
                <a:latin typeface="+mn-lt"/>
                <a:ea typeface="+mn-ea"/>
                <a:cs typeface="+mn-cs"/>
              </a:rPr>
              <a:t>אימות מסרים היא להשתמש ב</a:t>
            </a:r>
            <a:r>
              <a:rPr lang="en-US" sz="1200" kern="1200" dirty="0">
                <a:solidFill>
                  <a:schemeClr val="tx1"/>
                </a:solidFill>
                <a:latin typeface="+mn-lt"/>
                <a:ea typeface="+mn-ea"/>
                <a:cs typeface="+mn-cs"/>
              </a:rPr>
              <a:t>hash</a:t>
            </a:r>
            <a:r>
              <a:rPr lang="he-IL" sz="1200" kern="1200" dirty="0">
                <a:solidFill>
                  <a:schemeClr val="tx1"/>
                </a:solidFill>
                <a:latin typeface="+mn-lt"/>
                <a:ea typeface="+mn-ea"/>
                <a:cs typeface="+mn-cs"/>
              </a:rPr>
              <a:t>:</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ניקח את ההודעה</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נדרוש מ</a:t>
            </a:r>
            <a:r>
              <a:rPr lang="en-US" sz="1200" kern="1200" dirty="0">
                <a:solidFill>
                  <a:schemeClr val="tx1"/>
                </a:solidFill>
                <a:latin typeface="+mn-lt"/>
                <a:ea typeface="+mn-ea"/>
                <a:cs typeface="+mn-cs"/>
              </a:rPr>
              <a:t>hash</a:t>
            </a:r>
            <a:r>
              <a:rPr lang="he-IL" sz="1200" kern="1200" dirty="0">
                <a:solidFill>
                  <a:schemeClr val="tx1"/>
                </a:solidFill>
                <a:latin typeface="+mn-lt"/>
                <a:ea typeface="+mn-ea"/>
                <a:cs typeface="+mn-cs"/>
              </a:rPr>
              <a:t> שיעבוד על הודעה בכל אורך , </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מוסיפים תוספת שהיא אורך ההודעה , </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נפעיל פונקציית </a:t>
            </a:r>
            <a:r>
              <a:rPr lang="en-US" sz="1200" kern="1200" dirty="0">
                <a:solidFill>
                  <a:schemeClr val="tx1"/>
                </a:solidFill>
                <a:latin typeface="+mn-lt"/>
                <a:ea typeface="+mn-ea"/>
                <a:cs typeface="+mn-cs"/>
              </a:rPr>
              <a:t>hash</a:t>
            </a:r>
            <a:r>
              <a:rPr lang="he-IL" sz="1200" kern="1200" dirty="0">
                <a:solidFill>
                  <a:schemeClr val="tx1"/>
                </a:solidFill>
                <a:latin typeface="+mn-lt"/>
                <a:ea typeface="+mn-ea"/>
                <a:cs typeface="+mn-cs"/>
              </a:rPr>
              <a:t> על ההודעה , </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מקבלים תוצאה שאותה מצרפים להודעה עצמה. </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sz="1200" kern="1200" dirty="0">
                <a:solidFill>
                  <a:schemeClr val="tx1"/>
                </a:solidFill>
                <a:latin typeface="+mn-lt"/>
                <a:ea typeface="+mn-ea"/>
                <a:cs typeface="+mn-cs"/>
              </a:rPr>
              <a:t>מה משיגים עם </a:t>
            </a:r>
            <a:r>
              <a:rPr lang="he-IL" sz="1200" kern="1200" dirty="0" err="1">
                <a:solidFill>
                  <a:schemeClr val="tx1"/>
                </a:solidFill>
                <a:latin typeface="+mn-lt"/>
                <a:ea typeface="+mn-ea"/>
                <a:cs typeface="+mn-cs"/>
              </a:rPr>
              <a:t>פונקצייה</a:t>
            </a:r>
            <a:r>
              <a:rPr lang="he-IL" sz="1200" kern="1200" dirty="0">
                <a:solidFill>
                  <a:schemeClr val="tx1"/>
                </a:solidFill>
                <a:latin typeface="+mn-lt"/>
                <a:ea typeface="+mn-ea"/>
                <a:cs typeface="+mn-cs"/>
              </a:rPr>
              <a:t> כזו? היא לא </a:t>
            </a:r>
            <a:r>
              <a:rPr lang="he-IL" sz="1200" kern="1200" dirty="0" err="1">
                <a:solidFill>
                  <a:schemeClr val="tx1"/>
                </a:solidFill>
                <a:latin typeface="+mn-lt"/>
                <a:ea typeface="+mn-ea"/>
                <a:cs typeface="+mn-cs"/>
              </a:rPr>
              <a:t>הפיתרון</a:t>
            </a:r>
            <a:r>
              <a:rPr lang="he-IL" sz="1200" kern="1200" dirty="0">
                <a:solidFill>
                  <a:schemeClr val="tx1"/>
                </a:solidFill>
                <a:latin typeface="+mn-lt"/>
                <a:ea typeface="+mn-ea"/>
                <a:cs typeface="+mn-cs"/>
              </a:rPr>
              <a:t> הכי טוב , התוקף יוכל לשנות את כל ההודעה כולל פונקציית ה</a:t>
            </a:r>
            <a:r>
              <a:rPr lang="en-US" sz="1200" kern="1200" dirty="0">
                <a:solidFill>
                  <a:schemeClr val="tx1"/>
                </a:solidFill>
                <a:latin typeface="+mn-lt"/>
                <a:ea typeface="+mn-ea"/>
                <a:cs typeface="+mn-cs"/>
              </a:rPr>
              <a:t>hash</a:t>
            </a:r>
            <a:r>
              <a:rPr lang="he-IL" sz="1200" kern="1200" dirty="0">
                <a:solidFill>
                  <a:schemeClr val="tx1"/>
                </a:solidFill>
                <a:latin typeface="+mn-lt"/>
                <a:ea typeface="+mn-ea"/>
                <a:cs typeface="+mn-cs"/>
              </a:rPr>
              <a:t>.</a:t>
            </a:r>
          </a:p>
          <a:p>
            <a:pPr algn="r"/>
            <a:endParaRPr lang="he-IL" dirty="0">
              <a:latin typeface="Arial" pitchFamily="-110" charset="0"/>
              <a:ea typeface="ＭＳ Ｐゴシック" pitchFamily="-110" charset="-128"/>
              <a:cs typeface="ＭＳ Ｐゴシック" pitchFamily="-110" charset="-128"/>
            </a:endParaRPr>
          </a:p>
          <a:p>
            <a:pPr algn="r" rtl="1"/>
            <a:r>
              <a:rPr lang="he-IL" sz="1200" kern="1200" dirty="0">
                <a:solidFill>
                  <a:schemeClr val="tx1"/>
                </a:solidFill>
                <a:latin typeface="+mn-lt"/>
                <a:ea typeface="+mn-ea"/>
                <a:cs typeface="+mn-cs"/>
              </a:rPr>
              <a:t>ב </a:t>
            </a:r>
            <a:r>
              <a:rPr lang="en-US" sz="1200" kern="1200" dirty="0">
                <a:solidFill>
                  <a:schemeClr val="tx1"/>
                </a:solidFill>
                <a:latin typeface="+mn-lt"/>
                <a:ea typeface="+mn-ea"/>
                <a:cs typeface="+mn-cs"/>
              </a:rPr>
              <a:t> hash</a:t>
            </a:r>
            <a:r>
              <a:rPr lang="he-IL" sz="1200" kern="1200" dirty="0">
                <a:solidFill>
                  <a:schemeClr val="tx1"/>
                </a:solidFill>
                <a:latin typeface="+mn-lt"/>
                <a:ea typeface="+mn-ea"/>
                <a:cs typeface="+mn-cs"/>
              </a:rPr>
              <a:t>אין סוד שעובר, מניחים שכולם יודעים את פונקציית </a:t>
            </a:r>
            <a:r>
              <a:rPr lang="he-IL" sz="1200" kern="1200" dirty="0" err="1">
                <a:solidFill>
                  <a:schemeClr val="tx1"/>
                </a:solidFill>
                <a:latin typeface="+mn-lt"/>
                <a:ea typeface="+mn-ea"/>
                <a:cs typeface="+mn-cs"/>
              </a:rPr>
              <a:t>ההאש</a:t>
            </a:r>
            <a:r>
              <a:rPr lang="he-IL" sz="1200" kern="1200" dirty="0">
                <a:solidFill>
                  <a:schemeClr val="tx1"/>
                </a:solidFill>
                <a:latin typeface="+mn-lt"/>
                <a:ea typeface="+mn-ea"/>
                <a:cs typeface="+mn-cs"/>
              </a:rPr>
              <a:t>, ניתן להשתמש בו כדי לבדוק האם היו בעיות במהלך מעבר ההודעה.</a:t>
            </a:r>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An alternative to the message authentication code is the one-way hash function.</a:t>
            </a:r>
          </a:p>
          <a:p>
            <a:r>
              <a:rPr lang="en-US" dirty="0">
                <a:latin typeface="Arial" pitchFamily="-110" charset="0"/>
                <a:ea typeface="ＭＳ Ｐゴシック" pitchFamily="-110" charset="-128"/>
                <a:cs typeface="ＭＳ Ｐゴシック" pitchFamily="-110" charset="-128"/>
              </a:rPr>
              <a:t>As with the message authentication code, a hash function accepts a variable-size message </a:t>
            </a:r>
            <a:r>
              <a:rPr lang="en-US" i="1" dirty="0">
                <a:latin typeface="Arial" pitchFamily="-110" charset="0"/>
                <a:ea typeface="ＭＳ Ｐゴシック" pitchFamily="-110" charset="-128"/>
                <a:cs typeface="ＭＳ Ｐゴシック" pitchFamily="-110" charset="-128"/>
              </a:rPr>
              <a:t>M as input and produces a fixed-size message digest</a:t>
            </a:r>
          </a:p>
          <a:p>
            <a:r>
              <a:rPr lang="en-US" dirty="0">
                <a:latin typeface="Arial" pitchFamily="-110" charset="0"/>
                <a:ea typeface="ＭＳ Ｐゴシック" pitchFamily="-110" charset="-128"/>
                <a:cs typeface="ＭＳ Ｐゴシック" pitchFamily="-110" charset="-128"/>
              </a:rPr>
              <a:t>H(</a:t>
            </a:r>
            <a:r>
              <a:rPr lang="en-US" i="1" dirty="0">
                <a:latin typeface="Arial" pitchFamily="-110" charset="0"/>
                <a:ea typeface="ＭＳ Ｐゴシック" pitchFamily="-110" charset="-128"/>
                <a:cs typeface="ＭＳ Ｐゴシック" pitchFamily="-110" charset="-128"/>
              </a:rPr>
              <a:t>M) as output. </a:t>
            </a:r>
          </a:p>
          <a:p>
            <a:r>
              <a:rPr lang="en-US" i="1" dirty="0">
                <a:latin typeface="Arial" pitchFamily="-110" charset="0"/>
                <a:ea typeface="ＭＳ Ｐゴシック" pitchFamily="-110" charset="-128"/>
                <a:cs typeface="ＭＳ Ｐゴシック" pitchFamily="-110" charset="-128"/>
              </a:rPr>
              <a:t>Typically, the message is padded out to an integer multiple </a:t>
            </a:r>
            <a:r>
              <a:rPr lang="en-US" dirty="0">
                <a:latin typeface="Arial" pitchFamily="-110" charset="0"/>
                <a:ea typeface="ＭＳ Ｐゴシック" pitchFamily="-110" charset="-128"/>
                <a:cs typeface="ＭＳ Ｐゴシック" pitchFamily="-110" charset="-128"/>
              </a:rPr>
              <a:t>of some fixed length (e.g., 1024 bits) and the padding includes the value of the length</a:t>
            </a:r>
          </a:p>
          <a:p>
            <a:r>
              <a:rPr lang="en-US" dirty="0">
                <a:latin typeface="Arial" pitchFamily="-110" charset="0"/>
                <a:ea typeface="ＭＳ Ｐゴシック" pitchFamily="-110" charset="-128"/>
                <a:cs typeface="ＭＳ Ｐゴシック" pitchFamily="-110" charset="-128"/>
              </a:rPr>
              <a:t>of the original message in bits. </a:t>
            </a:r>
          </a:p>
          <a:p>
            <a:r>
              <a:rPr lang="en-US" dirty="0">
                <a:latin typeface="Arial" pitchFamily="-110" charset="0"/>
                <a:ea typeface="ＭＳ Ｐゴシック" pitchFamily="-110" charset="-128"/>
                <a:cs typeface="ＭＳ Ｐゴシック" pitchFamily="-110" charset="-128"/>
              </a:rPr>
              <a:t>The length field is a security measure to increase the difficulty for an attacker to produce an alternative message with the same hash value.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84816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64</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 a way that the message digest is authentic.</a:t>
            </a:r>
          </a:p>
          <a:p>
            <a:r>
              <a:rPr lang="en-US" dirty="0">
                <a:latin typeface="Arial" pitchFamily="-110" charset="0"/>
                <a:ea typeface="ＭＳ Ｐゴシック" pitchFamily="-110" charset="-128"/>
                <a:cs typeface="ＭＳ Ｐゴシック" pitchFamily="-110" charset="-128"/>
              </a:rPr>
              <a:t>The Figure illustrates three ways in which the message can be authenticated using a hash code. </a:t>
            </a:r>
          </a:p>
          <a:p>
            <a:r>
              <a:rPr lang="en-US" dirty="0">
                <a:latin typeface="Arial" pitchFamily="-110" charset="0"/>
                <a:ea typeface="ＭＳ Ｐゴシック" pitchFamily="-110" charset="-128"/>
                <a:cs typeface="ＭＳ Ｐゴシック" pitchFamily="-110" charset="-128"/>
              </a:rPr>
              <a:t>The message digest can be encrypted using symmetric encryption (part a); if it is assumed that only the sender and receiver share the encryption key, then authenticity is assured. </a:t>
            </a:r>
          </a:p>
          <a:p>
            <a:r>
              <a:rPr lang="en-US" dirty="0">
                <a:latin typeface="Arial" pitchFamily="-110" charset="0"/>
                <a:ea typeface="ＭＳ Ｐゴシック" pitchFamily="-110" charset="-128"/>
                <a:cs typeface="ＭＳ Ｐゴシック" pitchFamily="-110" charset="-128"/>
              </a:rPr>
              <a:t>The message digest can also be encrypted using public-key encryption (part b).</a:t>
            </a:r>
          </a:p>
          <a:p>
            <a:r>
              <a:rPr lang="en-US" dirty="0">
                <a:latin typeface="Arial" pitchFamily="-110" charset="0"/>
                <a:ea typeface="ＭＳ Ｐゴシック" pitchFamily="-110" charset="-128"/>
                <a:cs typeface="ＭＳ Ｐゴシック" pitchFamily="-110" charset="-128"/>
              </a:rPr>
              <a:t>The public-key approach has two advantages: It provides 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2.6c shows a technique that uses a hash function but no encryption for message authentication. </a:t>
            </a:r>
          </a:p>
          <a:p>
            <a:r>
              <a:rPr lang="en-US" dirty="0">
                <a:latin typeface="Arial" pitchFamily="-110" charset="0"/>
                <a:ea typeface="ＭＳ Ｐゴシック" pitchFamily="-110" charset="-128"/>
                <a:cs typeface="ＭＳ Ｐゴシック" pitchFamily="-110" charset="-128"/>
              </a:rPr>
              <a:t>This technique, known as a keyed hash MAC,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2.6c,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MDM = H(KMK).6 It then sends [ MMDM]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K7M7K) and verify MDM.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2.6c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117957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65</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 a way that the message digest is authentic.</a:t>
            </a:r>
          </a:p>
          <a:p>
            <a:r>
              <a:rPr lang="en-US" dirty="0">
                <a:latin typeface="Arial" pitchFamily="-110" charset="0"/>
                <a:ea typeface="ＭＳ Ｐゴシック" pitchFamily="-110" charset="-128"/>
                <a:cs typeface="ＭＳ Ｐゴシック" pitchFamily="-110" charset="-128"/>
              </a:rPr>
              <a:t>The Figure illustrates three ways in which the message can be authenticated using a hash code. </a:t>
            </a:r>
          </a:p>
          <a:p>
            <a:r>
              <a:rPr lang="en-US" dirty="0">
                <a:latin typeface="Arial" pitchFamily="-110" charset="0"/>
                <a:ea typeface="ＭＳ Ｐゴシック" pitchFamily="-110" charset="-128"/>
                <a:cs typeface="ＭＳ Ｐゴシック" pitchFamily="-110" charset="-128"/>
              </a:rPr>
              <a:t>The message digest can be encrypted using symmetric encryption (part a); if it is assumed that only the sender and receiver share the encryption key, then authenticity is assured. </a:t>
            </a:r>
          </a:p>
          <a:p>
            <a:r>
              <a:rPr lang="en-US" dirty="0">
                <a:latin typeface="Arial" pitchFamily="-110" charset="0"/>
                <a:ea typeface="ＭＳ Ｐゴシック" pitchFamily="-110" charset="-128"/>
                <a:cs typeface="ＭＳ Ｐゴシック" pitchFamily="-110" charset="-128"/>
              </a:rPr>
              <a:t>The message digest can also be encrypted using public-key encryption (part b).</a:t>
            </a:r>
          </a:p>
          <a:p>
            <a:r>
              <a:rPr lang="en-US" dirty="0">
                <a:latin typeface="Arial" pitchFamily="-110" charset="0"/>
                <a:ea typeface="ＭＳ Ｐゴシック" pitchFamily="-110" charset="-128"/>
                <a:cs typeface="ＭＳ Ｐゴシック" pitchFamily="-110" charset="-128"/>
              </a:rPr>
              <a:t>The public-key approach has two advantages: It provides 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2.6c shows a technique that uses a hash function but no encryption for message authentication. </a:t>
            </a:r>
          </a:p>
          <a:p>
            <a:r>
              <a:rPr lang="en-US" dirty="0">
                <a:latin typeface="Arial" pitchFamily="-110" charset="0"/>
                <a:ea typeface="ＭＳ Ｐゴシック" pitchFamily="-110" charset="-128"/>
                <a:cs typeface="ＭＳ Ｐゴシック" pitchFamily="-110" charset="-128"/>
              </a:rPr>
              <a:t>This technique, known as a keyed hash MAC,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2.6c,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MDM = H(KMK).6 It then sends [ MMDM]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K7M7K) and verify MDM.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2.6c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0534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latin typeface="+mn-lt"/>
                <a:ea typeface="+mn-ea"/>
                <a:cs typeface="+mn-cs"/>
              </a:rPr>
              <a:t>חוקר בתחום הקריפטוגרפיה , הולנדי , </a:t>
            </a:r>
            <a:r>
              <a:rPr lang="he-IL" sz="1200" kern="1200" dirty="0" err="1">
                <a:solidFill>
                  <a:schemeClr val="tx1"/>
                </a:solidFill>
                <a:latin typeface="+mn-lt"/>
                <a:ea typeface="+mn-ea"/>
                <a:cs typeface="+mn-cs"/>
              </a:rPr>
              <a:t>קירחוף</a:t>
            </a:r>
            <a:r>
              <a:rPr lang="he-IL" sz="1200" kern="1200" dirty="0">
                <a:solidFill>
                  <a:schemeClr val="tx1"/>
                </a:solidFill>
                <a:latin typeface="+mn-lt"/>
                <a:ea typeface="+mn-ea"/>
                <a:cs typeface="+mn-cs"/>
              </a:rPr>
              <a:t> . </a:t>
            </a:r>
            <a:endParaRPr lang="en-US" sz="1200" kern="1200" dirty="0">
              <a:solidFill>
                <a:schemeClr val="tx1"/>
              </a:solidFill>
              <a:latin typeface="+mn-lt"/>
              <a:ea typeface="+mn-ea"/>
              <a:cs typeface="+mn-cs"/>
            </a:endParaRPr>
          </a:p>
          <a:p>
            <a:pPr algn="r" rtl="1"/>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הוא קבע חוקים , </a:t>
            </a:r>
            <a:r>
              <a:rPr lang="he-IL" sz="1200" kern="1200" dirty="0" err="1">
                <a:solidFill>
                  <a:schemeClr val="tx1"/>
                </a:solidFill>
                <a:latin typeface="+mn-lt"/>
                <a:ea typeface="+mn-ea"/>
                <a:cs typeface="+mn-cs"/>
              </a:rPr>
              <a:t>עיקרונות</a:t>
            </a:r>
            <a:r>
              <a:rPr lang="he-IL" sz="1200" kern="1200" dirty="0">
                <a:solidFill>
                  <a:schemeClr val="tx1"/>
                </a:solidFill>
                <a:latin typeface="+mn-lt"/>
                <a:ea typeface="+mn-ea"/>
                <a:cs typeface="+mn-cs"/>
              </a:rPr>
              <a:t> מנחים בקריפטוגרפיה. הוא קבע </a:t>
            </a:r>
            <a:r>
              <a:rPr lang="en-US" sz="1200" kern="1200" dirty="0">
                <a:solidFill>
                  <a:schemeClr val="tx1"/>
                </a:solidFill>
                <a:latin typeface="+mn-lt"/>
                <a:ea typeface="+mn-ea"/>
                <a:cs typeface="+mn-cs"/>
              </a:rPr>
              <a:t>6</a:t>
            </a:r>
            <a:r>
              <a:rPr lang="he-IL" sz="1200" kern="1200" dirty="0">
                <a:solidFill>
                  <a:schemeClr val="tx1"/>
                </a:solidFill>
                <a:latin typeface="+mn-lt"/>
                <a:ea typeface="+mn-ea"/>
                <a:cs typeface="+mn-cs"/>
              </a:rPr>
              <a:t> עקרונות ואנו נציג שניים מהם:</a:t>
            </a:r>
          </a:p>
          <a:p>
            <a:pPr algn="r" rtl="1"/>
            <a:r>
              <a:rPr lang="he-IL" sz="1200" kern="1200" dirty="0">
                <a:solidFill>
                  <a:schemeClr val="tx1"/>
                </a:solidFill>
                <a:latin typeface="+mn-lt"/>
                <a:ea typeface="+mn-ea"/>
                <a:cs typeface="+mn-cs"/>
              </a:rPr>
              <a:t>-   אחד הדברים שנדרוש ממערכת ההצפנה , גם אם לא הצלחנו להוכיח שהיא בלתי פריצה נוכל להראות מעשית שהיא לא פריצה , מעשית הכוונה </a:t>
            </a:r>
            <a:r>
              <a:rPr lang="he-IL" sz="1200" kern="1200" dirty="0" err="1">
                <a:solidFill>
                  <a:schemeClr val="tx1"/>
                </a:solidFill>
                <a:latin typeface="+mn-lt"/>
                <a:ea typeface="+mn-ea"/>
                <a:cs typeface="+mn-cs"/>
              </a:rPr>
              <a:t>שיקח</a:t>
            </a:r>
            <a:r>
              <a:rPr lang="he-IL" sz="1200" kern="1200" dirty="0">
                <a:solidFill>
                  <a:schemeClr val="tx1"/>
                </a:solidFill>
                <a:latin typeface="+mn-lt"/>
                <a:ea typeface="+mn-ea"/>
                <a:cs typeface="+mn-cs"/>
              </a:rPr>
              <a:t> לתוקף זמן לא סביר לפרוץ אותה.</a:t>
            </a:r>
          </a:p>
          <a:p>
            <a:pPr algn="r" rtl="1"/>
            <a:r>
              <a:rPr lang="he-IL" sz="1200" kern="1200" dirty="0">
                <a:solidFill>
                  <a:schemeClr val="tx1"/>
                </a:solidFill>
                <a:latin typeface="+mn-lt"/>
                <a:ea typeface="+mn-ea"/>
                <a:cs typeface="+mn-cs"/>
              </a:rPr>
              <a:t>-המערכת צריכה להיות בנויה בצורה כזאת שהדבר היחיד שהוא לא גלוי זה המפתח , צריך להניח שכל אחד יודע איך המערכת עובדת , הדבר היחיד ששמור כסוד זה המפתח</a:t>
            </a:r>
          </a:p>
          <a:p>
            <a:pPr algn="r"/>
            <a:endParaRPr lang="en-US" dirty="0"/>
          </a:p>
        </p:txBody>
      </p:sp>
      <p:sp>
        <p:nvSpPr>
          <p:cNvPr id="4" name="Slide Number Placeholder 3"/>
          <p:cNvSpPr>
            <a:spLocks noGrp="1"/>
          </p:cNvSpPr>
          <p:nvPr>
            <p:ph type="sldNum" sz="quarter" idx="10"/>
          </p:nvPr>
        </p:nvSpPr>
        <p:spPr/>
        <p:txBody>
          <a:bodyPr/>
          <a:lstStyle/>
          <a:p>
            <a:fld id="{CA4973B5-DB7C-4C76-8CF0-22D91795405D}" type="slidenum">
              <a:rPr lang="en-US" smtClean="0"/>
              <a:t>7</a:t>
            </a:fld>
            <a:endParaRPr lang="en-US"/>
          </a:p>
        </p:txBody>
      </p:sp>
    </p:spTree>
    <p:extLst>
      <p:ext uri="{BB962C8B-B14F-4D97-AF65-F5344CB8AC3E}">
        <p14:creationId xmlns:p14="http://schemas.microsoft.com/office/powerpoint/2010/main" val="1837216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66</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 a way that the message digest is authentic.</a:t>
            </a:r>
          </a:p>
          <a:p>
            <a:r>
              <a:rPr lang="en-US" dirty="0">
                <a:latin typeface="Arial" pitchFamily="-110" charset="0"/>
                <a:ea typeface="ＭＳ Ｐゴシック" pitchFamily="-110" charset="-128"/>
                <a:cs typeface="ＭＳ Ｐゴシック" pitchFamily="-110" charset="-128"/>
              </a:rPr>
              <a:t>The Figure illustrates three ways in which the message can be authenticated using a hash code. </a:t>
            </a:r>
          </a:p>
          <a:p>
            <a:r>
              <a:rPr lang="en-US" dirty="0">
                <a:latin typeface="Arial" pitchFamily="-110" charset="0"/>
                <a:ea typeface="ＭＳ Ｐゴシック" pitchFamily="-110" charset="-128"/>
                <a:cs typeface="ＭＳ Ｐゴシック" pitchFamily="-110" charset="-128"/>
              </a:rPr>
              <a:t>The message digest can be encrypted using symmetric encryption (part a); if it is assumed that only the sender and receiver share the encryption key, then authenticity is assured. </a:t>
            </a:r>
          </a:p>
          <a:p>
            <a:r>
              <a:rPr lang="en-US" dirty="0">
                <a:latin typeface="Arial" pitchFamily="-110" charset="0"/>
                <a:ea typeface="ＭＳ Ｐゴシック" pitchFamily="-110" charset="-128"/>
                <a:cs typeface="ＭＳ Ｐゴシック" pitchFamily="-110" charset="-128"/>
              </a:rPr>
              <a:t>The message digest can also be encrypted using public-key encryption (part b).</a:t>
            </a:r>
          </a:p>
          <a:p>
            <a:r>
              <a:rPr lang="en-US" dirty="0">
                <a:latin typeface="Arial" pitchFamily="-110" charset="0"/>
                <a:ea typeface="ＭＳ Ｐゴシック" pitchFamily="-110" charset="-128"/>
                <a:cs typeface="ＭＳ Ｐゴシック" pitchFamily="-110" charset="-128"/>
              </a:rPr>
              <a:t>The public-key approach has two advantages: It provides 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2.6c shows a technique that uses a hash function but no encryption for message authentication. </a:t>
            </a:r>
          </a:p>
          <a:p>
            <a:r>
              <a:rPr lang="en-US" dirty="0">
                <a:latin typeface="Arial" pitchFamily="-110" charset="0"/>
                <a:ea typeface="ＭＳ Ｐゴシック" pitchFamily="-110" charset="-128"/>
                <a:cs typeface="ＭＳ Ｐゴシック" pitchFamily="-110" charset="-128"/>
              </a:rPr>
              <a:t>This technique, known as a keyed hash MAC,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2.6c,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MDM = H(KMK).6 It then sends [ MMDM]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K7M7K) and verify MDM.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2.6c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38291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67</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purpose of a hash function is to produce a</a:t>
            </a:r>
          </a:p>
          <a:p>
            <a:r>
              <a:rPr lang="en-US" dirty="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dirty="0">
                <a:latin typeface="Arial" pitchFamily="-110" charset="0"/>
                <a:ea typeface="ＭＳ Ｐゴシック" pitchFamily="-110" charset="-128"/>
                <a:cs typeface="ＭＳ Ｐゴシック" pitchFamily="-110" charset="-128"/>
              </a:rPr>
              <a:t>authentication, a hash function H must have the following properties:</a:t>
            </a:r>
          </a:p>
          <a:p>
            <a:r>
              <a:rPr lang="en-US" b="1" dirty="0">
                <a:latin typeface="Arial" pitchFamily="-110" charset="0"/>
                <a:ea typeface="ＭＳ Ｐゴシック" pitchFamily="-110" charset="-128"/>
                <a:cs typeface="ＭＳ Ｐゴシック" pitchFamily="-110" charset="-128"/>
              </a:rPr>
              <a:t>1. H can be applied to a block of data of any size.</a:t>
            </a:r>
          </a:p>
          <a:p>
            <a:r>
              <a:rPr lang="en-US" b="1" dirty="0">
                <a:latin typeface="Arial" pitchFamily="-110" charset="0"/>
                <a:ea typeface="ＭＳ Ｐゴシック" pitchFamily="-110" charset="-128"/>
                <a:cs typeface="ＭＳ Ｐゴシック" pitchFamily="-110" charset="-128"/>
              </a:rPr>
              <a:t>2. H produces a fixed-length output.</a:t>
            </a:r>
          </a:p>
          <a:p>
            <a:r>
              <a:rPr lang="en-US" b="1" dirty="0">
                <a:latin typeface="Arial" pitchFamily="-110" charset="0"/>
                <a:ea typeface="ＭＳ Ｐゴシック" pitchFamily="-110" charset="-128"/>
                <a:cs typeface="ＭＳ Ｐゴシック" pitchFamily="-110" charset="-128"/>
              </a:rPr>
              <a:t>3. </a:t>
            </a:r>
            <a:r>
              <a:rPr lang="en-US" b="1" dirty="0" err="1">
                <a:latin typeface="Arial" pitchFamily="-110" charset="0"/>
                <a:ea typeface="ＭＳ Ｐゴシック" pitchFamily="-110" charset="-128"/>
                <a:cs typeface="ＭＳ Ｐゴシック" pitchFamily="-110" charset="-128"/>
              </a:rPr>
              <a:t>H(</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is relatively easy to compute for any given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making both hardware and</a:t>
            </a:r>
          </a:p>
          <a:p>
            <a:r>
              <a:rPr lang="en-US" dirty="0">
                <a:latin typeface="Arial" pitchFamily="-110" charset="0"/>
                <a:ea typeface="ＭＳ Ｐゴシック" pitchFamily="-110" charset="-128"/>
                <a:cs typeface="ＭＳ Ｐゴシック" pitchFamily="-110" charset="-128"/>
              </a:rPr>
              <a:t>software implementations practical.</a:t>
            </a:r>
          </a:p>
          <a:p>
            <a:r>
              <a:rPr lang="en-US" b="1" dirty="0">
                <a:latin typeface="Arial" pitchFamily="-110" charset="0"/>
                <a:ea typeface="ＭＳ Ｐゴシック" pitchFamily="-110" charset="-128"/>
                <a:cs typeface="ＭＳ Ｐゴシック" pitchFamily="-110" charset="-128"/>
              </a:rPr>
              <a:t>4. For any given code </a:t>
            </a:r>
            <a:r>
              <a:rPr lang="en-US" b="1" i="1" dirty="0" err="1">
                <a:latin typeface="Arial" pitchFamily="-110" charset="0"/>
                <a:ea typeface="ＭＳ Ｐゴシック" pitchFamily="-110" charset="-128"/>
                <a:cs typeface="ＭＳ Ｐゴシック" pitchFamily="-110" charset="-128"/>
              </a:rPr>
              <a:t>h</a:t>
            </a:r>
            <a:r>
              <a:rPr lang="en-US" b="1" i="1" dirty="0">
                <a:latin typeface="Arial" pitchFamily="-110" charset="0"/>
                <a:ea typeface="ＭＳ Ｐゴシック" pitchFamily="-110" charset="-128"/>
                <a:cs typeface="ＭＳ Ｐゴシック" pitchFamily="-110" charset="-128"/>
              </a:rPr>
              <a:t>, it is computationally infeasible to find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such that</a:t>
            </a:r>
          </a:p>
          <a:p>
            <a:r>
              <a:rPr lang="en-US" dirty="0" err="1">
                <a:latin typeface="Arial" pitchFamily="-110" charset="0"/>
                <a:ea typeface="ＭＳ Ｐゴシック" pitchFamily="-110" charset="-128"/>
                <a:cs typeface="ＭＳ Ｐゴシック" pitchFamily="-110" charset="-128"/>
              </a:rPr>
              <a:t>H(</a:t>
            </a:r>
            <a:r>
              <a:rPr lang="en-US" i="1" dirty="0" err="1">
                <a:latin typeface="Arial" pitchFamily="-110" charset="0"/>
                <a:ea typeface="ＭＳ Ｐゴシック" pitchFamily="-110" charset="-128"/>
                <a:cs typeface="ＭＳ Ｐゴシック" pitchFamily="-110" charset="-128"/>
              </a:rPr>
              <a:t>x</a:t>
            </a:r>
            <a:r>
              <a:rPr lang="en-US" i="1" dirty="0">
                <a:latin typeface="Arial" pitchFamily="-110" charset="0"/>
                <a:ea typeface="ＭＳ Ｐゴシック" pitchFamily="-110" charset="-128"/>
                <a:cs typeface="ＭＳ Ｐゴシック" pitchFamily="-110" charset="-128"/>
              </a:rPr>
              <a:t>)  </a:t>
            </a:r>
            <a:r>
              <a:rPr lang="en-US" i="1" dirty="0" err="1">
                <a:latin typeface="Arial" pitchFamily="-110" charset="0"/>
                <a:ea typeface="ＭＳ Ｐゴシック" pitchFamily="-110" charset="-128"/>
                <a:cs typeface="ＭＳ Ｐゴシック" pitchFamily="-110" charset="-128"/>
              </a:rPr>
              <a:t>h</a:t>
            </a:r>
            <a:r>
              <a:rPr lang="en-US" i="1" dirty="0">
                <a:latin typeface="Arial" pitchFamily="-110" charset="0"/>
                <a:ea typeface="ＭＳ Ｐゴシック" pitchFamily="-110" charset="-128"/>
                <a:cs typeface="ＭＳ Ｐゴシック" pitchFamily="-110" charset="-128"/>
              </a:rPr>
              <a:t>. A hash function with this property is referred to as </a:t>
            </a:r>
            <a:r>
              <a:rPr lang="en-US" b="1" i="1" dirty="0">
                <a:latin typeface="Arial" pitchFamily="-110" charset="0"/>
                <a:ea typeface="ＭＳ Ｐゴシック" pitchFamily="-110" charset="-128"/>
                <a:cs typeface="ＭＳ Ｐゴシック" pitchFamily="-110" charset="-128"/>
              </a:rPr>
              <a:t>one-way or </a:t>
            </a:r>
            <a:r>
              <a:rPr lang="en-US" b="1" i="1" dirty="0" err="1">
                <a:latin typeface="Arial" pitchFamily="-110" charset="0"/>
                <a:ea typeface="ＭＳ Ｐゴシック" pitchFamily="-110" charset="-128"/>
                <a:cs typeface="ＭＳ Ｐゴシック" pitchFamily="-110" charset="-128"/>
              </a:rPr>
              <a:t>preimage</a:t>
            </a:r>
            <a:endParaRPr lang="en-US" b="1" i="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resistant.</a:t>
            </a:r>
          </a:p>
          <a:p>
            <a:r>
              <a:rPr lang="en-US" b="1" dirty="0">
                <a:latin typeface="Arial" pitchFamily="-110" charset="0"/>
                <a:ea typeface="ＭＳ Ｐゴシック" pitchFamily="-110" charset="-128"/>
                <a:cs typeface="ＭＳ Ｐゴシック" pitchFamily="-110" charset="-128"/>
              </a:rPr>
              <a:t>5. For any given block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it is computationally infeasible to find </a:t>
            </a:r>
            <a:r>
              <a:rPr lang="en-US" b="1" i="1" dirty="0" err="1">
                <a:latin typeface="Arial" pitchFamily="-110" charset="0"/>
                <a:ea typeface="ＭＳ Ｐゴシック" pitchFamily="-110" charset="-128"/>
                <a:cs typeface="ＭＳ Ｐゴシック" pitchFamily="-110" charset="-128"/>
              </a:rPr>
              <a:t>y</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with</a:t>
            </a:r>
          </a:p>
          <a:p>
            <a:r>
              <a:rPr lang="en-US" dirty="0" err="1">
                <a:latin typeface="Arial" pitchFamily="-110" charset="0"/>
                <a:ea typeface="ＭＳ Ｐゴシック" pitchFamily="-110" charset="-128"/>
                <a:cs typeface="ＭＳ Ｐゴシック" pitchFamily="-110" charset="-128"/>
              </a:rPr>
              <a:t>H(</a:t>
            </a:r>
            <a:r>
              <a:rPr lang="en-US" i="1" dirty="0" err="1">
                <a:latin typeface="Arial" pitchFamily="-110" charset="0"/>
                <a:ea typeface="ＭＳ Ｐゴシック" pitchFamily="-110" charset="-128"/>
                <a:cs typeface="ＭＳ Ｐゴシック" pitchFamily="-110" charset="-128"/>
              </a:rPr>
              <a:t>y</a:t>
            </a:r>
            <a:r>
              <a:rPr lang="en-US" i="1" dirty="0">
                <a:latin typeface="Arial" pitchFamily="-110" charset="0"/>
                <a:ea typeface="ＭＳ Ｐゴシック" pitchFamily="-110" charset="-128"/>
                <a:cs typeface="ＭＳ Ｐゴシック" pitchFamily="-110" charset="-128"/>
              </a:rPr>
              <a:t>)  </a:t>
            </a:r>
            <a:r>
              <a:rPr lang="en-US" i="1" dirty="0" err="1">
                <a:latin typeface="Arial" pitchFamily="-110" charset="0"/>
                <a:ea typeface="ＭＳ Ｐゴシック" pitchFamily="-110" charset="-128"/>
                <a:cs typeface="ＭＳ Ｐゴシック" pitchFamily="-110" charset="-128"/>
              </a:rPr>
              <a:t>H(x</a:t>
            </a:r>
            <a:r>
              <a:rPr lang="en-US" i="1" dirty="0">
                <a:latin typeface="Arial" pitchFamily="-110" charset="0"/>
                <a:ea typeface="ＭＳ Ｐゴシック" pitchFamily="-110" charset="-128"/>
                <a:cs typeface="ＭＳ Ｐゴシック" pitchFamily="-110" charset="-128"/>
              </a:rPr>
              <a:t>). A hash function with this property is referred to as </a:t>
            </a:r>
            <a:r>
              <a:rPr lang="en-US" b="1" i="1" dirty="0">
                <a:latin typeface="Arial" pitchFamily="-110" charset="0"/>
                <a:ea typeface="ＭＳ Ｐゴシック" pitchFamily="-110" charset="-128"/>
                <a:cs typeface="ＭＳ Ｐゴシック" pitchFamily="-110" charset="-128"/>
              </a:rPr>
              <a:t>second </a:t>
            </a:r>
            <a:r>
              <a:rPr lang="en-US" b="1" i="1" dirty="0" err="1">
                <a:latin typeface="Arial" pitchFamily="-110" charset="0"/>
                <a:ea typeface="ＭＳ Ｐゴシック" pitchFamily="-110" charset="-128"/>
                <a:cs typeface="ＭＳ Ｐゴシック" pitchFamily="-110" charset="-128"/>
              </a:rPr>
              <a:t>preimage</a:t>
            </a:r>
            <a:endParaRPr lang="en-US" b="1" i="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resistant. This is sometimes referred to as weak collision resistant.</a:t>
            </a:r>
          </a:p>
          <a:p>
            <a:r>
              <a:rPr lang="en-US" b="1" dirty="0">
                <a:latin typeface="Arial" pitchFamily="-110" charset="0"/>
                <a:ea typeface="ＭＳ Ｐゴシック" pitchFamily="-110" charset="-128"/>
                <a:cs typeface="ＭＳ Ｐゴシック" pitchFamily="-110" charset="-128"/>
              </a:rPr>
              <a:t>6. It is computationally infeasible to find any pair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y</a:t>
            </a:r>
            <a:r>
              <a:rPr lang="en-US" b="1" i="1" dirty="0">
                <a:latin typeface="Arial" pitchFamily="-110" charset="0"/>
                <a:ea typeface="ＭＳ Ｐゴシック" pitchFamily="-110" charset="-128"/>
                <a:cs typeface="ＭＳ Ｐゴシック" pitchFamily="-110" charset="-128"/>
              </a:rPr>
              <a:t>) such that </a:t>
            </a:r>
            <a:r>
              <a:rPr lang="en-US" b="1" i="1" dirty="0" err="1">
                <a:latin typeface="Arial" pitchFamily="-110" charset="0"/>
                <a:ea typeface="ＭＳ Ｐゴシック" pitchFamily="-110" charset="-128"/>
                <a:cs typeface="ＭＳ Ｐゴシック" pitchFamily="-110" charset="-128"/>
              </a:rPr>
              <a:t>H(x</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H(y</a:t>
            </a:r>
            <a:r>
              <a:rPr lang="en-US" b="1" i="1" dirty="0">
                <a:latin typeface="Arial" pitchFamily="-110" charset="0"/>
                <a:ea typeface="ＭＳ Ｐゴシック" pitchFamily="-110" charset="-128"/>
                <a:cs typeface="ＭＳ Ｐゴシック" pitchFamily="-110" charset="-128"/>
              </a:rPr>
              <a:t>).</a:t>
            </a:r>
          </a:p>
          <a:p>
            <a:r>
              <a:rPr lang="en-US" dirty="0">
                <a:latin typeface="Arial" pitchFamily="-110" charset="0"/>
                <a:ea typeface="ＭＳ Ｐゴシック" pitchFamily="-110" charset="-128"/>
                <a:cs typeface="ＭＳ Ｐゴシック" pitchFamily="-110" charset="-128"/>
              </a:rPr>
              <a:t>A hash function with this property is referred to as </a:t>
            </a:r>
            <a:r>
              <a:rPr lang="en-US" b="1" dirty="0">
                <a:latin typeface="Arial" pitchFamily="-110" charset="0"/>
                <a:ea typeface="ＭＳ Ｐゴシック" pitchFamily="-110" charset="-128"/>
                <a:cs typeface="ＭＳ Ｐゴシック" pitchFamily="-110" charset="-128"/>
              </a:rPr>
              <a:t>collision resistant. This is</a:t>
            </a:r>
          </a:p>
          <a:p>
            <a:r>
              <a:rPr lang="en-US" dirty="0">
                <a:latin typeface="Arial" pitchFamily="-110" charset="0"/>
                <a:ea typeface="ＭＳ Ｐゴシック" pitchFamily="-110" charset="-128"/>
                <a:cs typeface="ＭＳ Ｐゴシック" pitchFamily="-110" charset="-128"/>
              </a:rPr>
              <a:t>sometimes referred to as </a:t>
            </a:r>
            <a:r>
              <a:rPr lang="en-US" b="1" dirty="0">
                <a:latin typeface="Arial" pitchFamily="-110" charset="0"/>
                <a:ea typeface="ＭＳ Ｐゴシック" pitchFamily="-110" charset="-128"/>
                <a:cs typeface="ＭＳ Ｐゴシック" pitchFamily="-110" charset="-128"/>
              </a:rPr>
              <a:t>strong collision resistant.</a:t>
            </a:r>
          </a:p>
          <a:p>
            <a:r>
              <a:rPr lang="en-US" dirty="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dirty="0">
                <a:latin typeface="Arial" pitchFamily="-110" charset="0"/>
                <a:ea typeface="ＭＳ Ｐゴシック" pitchFamily="-110" charset="-128"/>
                <a:cs typeface="ＭＳ Ｐゴシック" pitchFamily="-110" charset="-128"/>
              </a:rPr>
              <a:t>function to message authentication.</a:t>
            </a:r>
          </a:p>
          <a:p>
            <a:r>
              <a:rPr lang="en-US" dirty="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dirty="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dirty="0">
                <a:latin typeface="Arial" pitchFamily="-110" charset="0"/>
                <a:ea typeface="ＭＳ Ｐゴシック" pitchFamily="-110" charset="-128"/>
                <a:cs typeface="ＭＳ Ｐゴシック" pitchFamily="-110" charset="-128"/>
              </a:rPr>
              <a:t>important if the authentication technique involves the use of a secret value (Figure 2.6c).</a:t>
            </a:r>
          </a:p>
          <a:p>
            <a:r>
              <a:rPr lang="en-US" dirty="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dirty="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dirty="0">
                <a:latin typeface="Arial" pitchFamily="-110" charset="0"/>
                <a:ea typeface="ＭＳ Ｐゴシック" pitchFamily="-110" charset="-128"/>
                <a:cs typeface="ＭＳ Ｐゴシック" pitchFamily="-110" charset="-128"/>
              </a:rPr>
              <a:t>the attacker obtains the message </a:t>
            </a:r>
            <a:r>
              <a:rPr lang="en-US" i="1" dirty="0">
                <a:latin typeface="Arial" pitchFamily="-110" charset="0"/>
                <a:ea typeface="ＭＳ Ｐゴシック" pitchFamily="-110" charset="-128"/>
                <a:cs typeface="ＭＳ Ｐゴシック" pitchFamily="-110" charset="-128"/>
              </a:rPr>
              <a:t>M and the hash code MDM  H(SAB || M). The attacker</a:t>
            </a:r>
          </a:p>
          <a:p>
            <a:r>
              <a:rPr lang="en-US" dirty="0">
                <a:latin typeface="Arial" pitchFamily="-110" charset="0"/>
                <a:ea typeface="ＭＳ Ｐゴシック" pitchFamily="-110" charset="-128"/>
                <a:cs typeface="ＭＳ Ｐゴシック" pitchFamily="-110" charset="-128"/>
              </a:rPr>
              <a:t>then inverts the hash function to obtain S</a:t>
            </a:r>
            <a:r>
              <a:rPr lang="en-US" i="1" dirty="0">
                <a:latin typeface="Arial" pitchFamily="-110" charset="0"/>
                <a:ea typeface="ＭＳ Ｐゴシック" pitchFamily="-110" charset="-128"/>
                <a:cs typeface="ＭＳ Ｐゴシック" pitchFamily="-110" charset="-128"/>
              </a:rPr>
              <a:t>AB || M  H-1(MDM). Because the attacker now</a:t>
            </a:r>
          </a:p>
          <a:p>
            <a:r>
              <a:rPr lang="en-US" dirty="0">
                <a:latin typeface="Arial" pitchFamily="-110" charset="0"/>
                <a:ea typeface="ＭＳ Ｐゴシック" pitchFamily="-110" charset="-128"/>
                <a:cs typeface="ＭＳ Ｐゴシック" pitchFamily="-110" charset="-128"/>
              </a:rPr>
              <a:t>has both </a:t>
            </a:r>
            <a:r>
              <a:rPr lang="en-US" i="1" dirty="0">
                <a:latin typeface="Arial" pitchFamily="-110" charset="0"/>
                <a:ea typeface="ＭＳ Ｐゴシック" pitchFamily="-110" charset="-128"/>
                <a:cs typeface="ＭＳ Ｐゴシック" pitchFamily="-110" charset="-128"/>
              </a:rPr>
              <a:t>M and SAB || M, it is a trivial matter to recover SAB.</a:t>
            </a:r>
          </a:p>
          <a:p>
            <a:r>
              <a:rPr lang="en-US" dirty="0">
                <a:latin typeface="Arial" pitchFamily="-110" charset="0"/>
                <a:ea typeface="ＭＳ Ｐゴシック" pitchFamily="-110" charset="-128"/>
                <a:cs typeface="ＭＳ Ｐゴシック" pitchFamily="-110" charset="-128"/>
              </a:rPr>
              <a:t>The fifth property guarantees that it is impossible to find an alternative</a:t>
            </a:r>
          </a:p>
          <a:p>
            <a:r>
              <a:rPr lang="en-US" dirty="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dirty="0">
                <a:latin typeface="Arial" pitchFamily="-110" charset="0"/>
                <a:ea typeface="ＭＳ Ｐゴシック" pitchFamily="-110" charset="-128"/>
                <a:cs typeface="ＭＳ Ｐゴシック" pitchFamily="-110" charset="-128"/>
              </a:rPr>
              <a:t>an encrypted hash code is used (Figures 2.6a and </a:t>
            </a:r>
            <a:r>
              <a:rPr lang="en-US" dirty="0" err="1">
                <a:latin typeface="Arial" pitchFamily="-110" charset="0"/>
                <a:ea typeface="ＭＳ Ｐゴシック" pitchFamily="-110" charset="-128"/>
                <a:cs typeface="ＭＳ Ｐゴシック" pitchFamily="-110" charset="-128"/>
              </a:rPr>
              <a:t>b</a:t>
            </a:r>
            <a:r>
              <a:rPr lang="en-US" dirty="0">
                <a:latin typeface="Arial" pitchFamily="-110" charset="0"/>
                <a:ea typeface="ＭＳ Ｐゴシック" pitchFamily="-110" charset="-128"/>
                <a:cs typeface="ＭＳ Ｐゴシック" pitchFamily="-110" charset="-128"/>
              </a:rPr>
              <a:t>). If this property were not true,</a:t>
            </a:r>
          </a:p>
          <a:p>
            <a:r>
              <a:rPr lang="en-US" dirty="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dirty="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dirty="0">
                <a:latin typeface="Arial" pitchFamily="-110" charset="0"/>
                <a:ea typeface="ＭＳ Ｐゴシック" pitchFamily="-110" charset="-128"/>
                <a:cs typeface="ＭＳ Ｐゴシック" pitchFamily="-110" charset="-128"/>
              </a:rPr>
              <a:t>from the message; third, generate an alternate message with the same hash code.</a:t>
            </a:r>
          </a:p>
          <a:p>
            <a:r>
              <a:rPr lang="en-US" dirty="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dirty="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dirty="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dirty="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dirty="0">
                <a:latin typeface="Arial" pitchFamily="-110" charset="0"/>
                <a:ea typeface="ＭＳ Ｐゴシック" pitchFamily="-110" charset="-128"/>
                <a:cs typeface="ＭＳ Ｐゴシック" pitchFamily="-110" charset="-128"/>
              </a:rPr>
              <a:t>suppose Bob gets to write an IOU message, send it to Alice, and she signs it.</a:t>
            </a:r>
          </a:p>
          <a:p>
            <a:r>
              <a:rPr lang="en-US" dirty="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dirty="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dirty="0">
                <a:latin typeface="Arial" pitchFamily="-110" charset="0"/>
                <a:ea typeface="ＭＳ Ｐゴシック" pitchFamily="-110" charset="-128"/>
                <a:cs typeface="ＭＳ Ｐゴシック" pitchFamily="-110" charset="-128"/>
              </a:rPr>
              <a:t>and Bob is then able to claim that the second message is authentic.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503415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1A12AB6-AC26-CC4E-BAFD-5F9DABEAF22B}" type="slidenum">
              <a:rPr lang="en-AU">
                <a:latin typeface="Arial" pitchFamily="-110" charset="0"/>
              </a:rPr>
              <a:pPr/>
              <a:t>68</a:t>
            </a:fld>
            <a:endParaRPr lang="en-AU">
              <a:latin typeface="Arial" pitchFamily="-110"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The purpose of a hash function is to produce a</a:t>
            </a:r>
          </a:p>
          <a:p>
            <a:r>
              <a:rPr lang="en-US" dirty="0">
                <a:latin typeface="Arial" pitchFamily="-110" charset="0"/>
                <a:ea typeface="ＭＳ Ｐゴシック" pitchFamily="-110" charset="-128"/>
                <a:cs typeface="ＭＳ Ｐゴシック" pitchFamily="-110" charset="-128"/>
              </a:rPr>
              <a:t>“fingerprint” of a file, message, or other block of data. To be useful for message</a:t>
            </a:r>
          </a:p>
          <a:p>
            <a:r>
              <a:rPr lang="en-US" dirty="0">
                <a:latin typeface="Arial" pitchFamily="-110" charset="0"/>
                <a:ea typeface="ＭＳ Ｐゴシック" pitchFamily="-110" charset="-128"/>
                <a:cs typeface="ＭＳ Ｐゴシック" pitchFamily="-110" charset="-128"/>
              </a:rPr>
              <a:t>authentication, a hash function H must have the following properties:</a:t>
            </a:r>
          </a:p>
          <a:p>
            <a:r>
              <a:rPr lang="en-US" b="1" dirty="0">
                <a:latin typeface="Arial" pitchFamily="-110" charset="0"/>
                <a:ea typeface="ＭＳ Ｐゴシック" pitchFamily="-110" charset="-128"/>
                <a:cs typeface="ＭＳ Ｐゴシック" pitchFamily="-110" charset="-128"/>
              </a:rPr>
              <a:t>1. H can be applied to a block of data of any size.</a:t>
            </a:r>
          </a:p>
          <a:p>
            <a:r>
              <a:rPr lang="en-US" b="1" dirty="0">
                <a:latin typeface="Arial" pitchFamily="-110" charset="0"/>
                <a:ea typeface="ＭＳ Ｐゴシック" pitchFamily="-110" charset="-128"/>
                <a:cs typeface="ＭＳ Ｐゴシック" pitchFamily="-110" charset="-128"/>
              </a:rPr>
              <a:t>2. H produces a fixed-length output.</a:t>
            </a:r>
          </a:p>
          <a:p>
            <a:r>
              <a:rPr lang="en-US" b="1" dirty="0">
                <a:latin typeface="Arial" pitchFamily="-110" charset="0"/>
                <a:ea typeface="ＭＳ Ｐゴシック" pitchFamily="-110" charset="-128"/>
                <a:cs typeface="ＭＳ Ｐゴシック" pitchFamily="-110" charset="-128"/>
              </a:rPr>
              <a:t>3. </a:t>
            </a:r>
            <a:r>
              <a:rPr lang="en-US" b="1" dirty="0" err="1">
                <a:latin typeface="Arial" pitchFamily="-110" charset="0"/>
                <a:ea typeface="ＭＳ Ｐゴシック" pitchFamily="-110" charset="-128"/>
                <a:cs typeface="ＭＳ Ｐゴシック" pitchFamily="-110" charset="-128"/>
              </a:rPr>
              <a:t>H(</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is relatively easy to compute for any given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making both hardware and</a:t>
            </a:r>
          </a:p>
          <a:p>
            <a:r>
              <a:rPr lang="en-US" dirty="0">
                <a:latin typeface="Arial" pitchFamily="-110" charset="0"/>
                <a:ea typeface="ＭＳ Ｐゴシック" pitchFamily="-110" charset="-128"/>
                <a:cs typeface="ＭＳ Ｐゴシック" pitchFamily="-110" charset="-128"/>
              </a:rPr>
              <a:t>software implementations practical.</a:t>
            </a:r>
          </a:p>
          <a:p>
            <a:r>
              <a:rPr lang="en-US" b="1" dirty="0">
                <a:latin typeface="Arial" pitchFamily="-110" charset="0"/>
                <a:ea typeface="ＭＳ Ｐゴシック" pitchFamily="-110" charset="-128"/>
                <a:cs typeface="ＭＳ Ｐゴシック" pitchFamily="-110" charset="-128"/>
              </a:rPr>
              <a:t>4. For any given code </a:t>
            </a:r>
            <a:r>
              <a:rPr lang="en-US" b="1" i="1" dirty="0" err="1">
                <a:latin typeface="Arial" pitchFamily="-110" charset="0"/>
                <a:ea typeface="ＭＳ Ｐゴシック" pitchFamily="-110" charset="-128"/>
                <a:cs typeface="ＭＳ Ｐゴシック" pitchFamily="-110" charset="-128"/>
              </a:rPr>
              <a:t>h</a:t>
            </a:r>
            <a:r>
              <a:rPr lang="en-US" b="1" i="1" dirty="0">
                <a:latin typeface="Arial" pitchFamily="-110" charset="0"/>
                <a:ea typeface="ＭＳ Ｐゴシック" pitchFamily="-110" charset="-128"/>
                <a:cs typeface="ＭＳ Ｐゴシック" pitchFamily="-110" charset="-128"/>
              </a:rPr>
              <a:t>, it is computationally infeasible to find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such that</a:t>
            </a:r>
          </a:p>
          <a:p>
            <a:r>
              <a:rPr lang="en-US" dirty="0" err="1">
                <a:latin typeface="Arial" pitchFamily="-110" charset="0"/>
                <a:ea typeface="ＭＳ Ｐゴシック" pitchFamily="-110" charset="-128"/>
                <a:cs typeface="ＭＳ Ｐゴシック" pitchFamily="-110" charset="-128"/>
              </a:rPr>
              <a:t>H(</a:t>
            </a:r>
            <a:r>
              <a:rPr lang="en-US" i="1" dirty="0" err="1">
                <a:latin typeface="Arial" pitchFamily="-110" charset="0"/>
                <a:ea typeface="ＭＳ Ｐゴシック" pitchFamily="-110" charset="-128"/>
                <a:cs typeface="ＭＳ Ｐゴシック" pitchFamily="-110" charset="-128"/>
              </a:rPr>
              <a:t>x</a:t>
            </a:r>
            <a:r>
              <a:rPr lang="en-US" i="1" dirty="0">
                <a:latin typeface="Arial" pitchFamily="-110" charset="0"/>
                <a:ea typeface="ＭＳ Ｐゴシック" pitchFamily="-110" charset="-128"/>
                <a:cs typeface="ＭＳ Ｐゴシック" pitchFamily="-110" charset="-128"/>
              </a:rPr>
              <a:t>)  </a:t>
            </a:r>
            <a:r>
              <a:rPr lang="en-US" i="1" dirty="0" err="1">
                <a:latin typeface="Arial" pitchFamily="-110" charset="0"/>
                <a:ea typeface="ＭＳ Ｐゴシック" pitchFamily="-110" charset="-128"/>
                <a:cs typeface="ＭＳ Ｐゴシック" pitchFamily="-110" charset="-128"/>
              </a:rPr>
              <a:t>h</a:t>
            </a:r>
            <a:r>
              <a:rPr lang="en-US" i="1" dirty="0">
                <a:latin typeface="Arial" pitchFamily="-110" charset="0"/>
                <a:ea typeface="ＭＳ Ｐゴシック" pitchFamily="-110" charset="-128"/>
                <a:cs typeface="ＭＳ Ｐゴシック" pitchFamily="-110" charset="-128"/>
              </a:rPr>
              <a:t>. A hash function with this property is referred to as </a:t>
            </a:r>
            <a:r>
              <a:rPr lang="en-US" b="1" i="1" dirty="0">
                <a:latin typeface="Arial" pitchFamily="-110" charset="0"/>
                <a:ea typeface="ＭＳ Ｐゴシック" pitchFamily="-110" charset="-128"/>
                <a:cs typeface="ＭＳ Ｐゴシック" pitchFamily="-110" charset="-128"/>
              </a:rPr>
              <a:t>one-way or </a:t>
            </a:r>
            <a:r>
              <a:rPr lang="en-US" b="1" i="1" dirty="0" err="1">
                <a:latin typeface="Arial" pitchFamily="-110" charset="0"/>
                <a:ea typeface="ＭＳ Ｐゴシック" pitchFamily="-110" charset="-128"/>
                <a:cs typeface="ＭＳ Ｐゴシック" pitchFamily="-110" charset="-128"/>
              </a:rPr>
              <a:t>preimage</a:t>
            </a:r>
            <a:endParaRPr lang="en-US" b="1" i="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resistant.</a:t>
            </a:r>
          </a:p>
          <a:p>
            <a:r>
              <a:rPr lang="en-US" b="1" dirty="0">
                <a:latin typeface="Arial" pitchFamily="-110" charset="0"/>
                <a:ea typeface="ＭＳ Ｐゴシック" pitchFamily="-110" charset="-128"/>
                <a:cs typeface="ＭＳ Ｐゴシック" pitchFamily="-110" charset="-128"/>
              </a:rPr>
              <a:t>5. For any given block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it is computationally infeasible to find </a:t>
            </a:r>
            <a:r>
              <a:rPr lang="en-US" b="1" i="1" dirty="0" err="1">
                <a:latin typeface="Arial" pitchFamily="-110" charset="0"/>
                <a:ea typeface="ＭＳ Ｐゴシック" pitchFamily="-110" charset="-128"/>
                <a:cs typeface="ＭＳ Ｐゴシック" pitchFamily="-110" charset="-128"/>
              </a:rPr>
              <a:t>y</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with</a:t>
            </a:r>
          </a:p>
          <a:p>
            <a:r>
              <a:rPr lang="en-US" dirty="0" err="1">
                <a:latin typeface="Arial" pitchFamily="-110" charset="0"/>
                <a:ea typeface="ＭＳ Ｐゴシック" pitchFamily="-110" charset="-128"/>
                <a:cs typeface="ＭＳ Ｐゴシック" pitchFamily="-110" charset="-128"/>
              </a:rPr>
              <a:t>H(</a:t>
            </a:r>
            <a:r>
              <a:rPr lang="en-US" i="1" dirty="0" err="1">
                <a:latin typeface="Arial" pitchFamily="-110" charset="0"/>
                <a:ea typeface="ＭＳ Ｐゴシック" pitchFamily="-110" charset="-128"/>
                <a:cs typeface="ＭＳ Ｐゴシック" pitchFamily="-110" charset="-128"/>
              </a:rPr>
              <a:t>y</a:t>
            </a:r>
            <a:r>
              <a:rPr lang="en-US" i="1" dirty="0">
                <a:latin typeface="Arial" pitchFamily="-110" charset="0"/>
                <a:ea typeface="ＭＳ Ｐゴシック" pitchFamily="-110" charset="-128"/>
                <a:cs typeface="ＭＳ Ｐゴシック" pitchFamily="-110" charset="-128"/>
              </a:rPr>
              <a:t>)  </a:t>
            </a:r>
            <a:r>
              <a:rPr lang="en-US" i="1" dirty="0" err="1">
                <a:latin typeface="Arial" pitchFamily="-110" charset="0"/>
                <a:ea typeface="ＭＳ Ｐゴシック" pitchFamily="-110" charset="-128"/>
                <a:cs typeface="ＭＳ Ｐゴシック" pitchFamily="-110" charset="-128"/>
              </a:rPr>
              <a:t>H(x</a:t>
            </a:r>
            <a:r>
              <a:rPr lang="en-US" i="1" dirty="0">
                <a:latin typeface="Arial" pitchFamily="-110" charset="0"/>
                <a:ea typeface="ＭＳ Ｐゴシック" pitchFamily="-110" charset="-128"/>
                <a:cs typeface="ＭＳ Ｐゴシック" pitchFamily="-110" charset="-128"/>
              </a:rPr>
              <a:t>). A hash function with this property is referred to as </a:t>
            </a:r>
            <a:r>
              <a:rPr lang="en-US" b="1" i="1" dirty="0">
                <a:latin typeface="Arial" pitchFamily="-110" charset="0"/>
                <a:ea typeface="ＭＳ Ｐゴシック" pitchFamily="-110" charset="-128"/>
                <a:cs typeface="ＭＳ Ｐゴシック" pitchFamily="-110" charset="-128"/>
              </a:rPr>
              <a:t>second </a:t>
            </a:r>
            <a:r>
              <a:rPr lang="en-US" b="1" i="1" dirty="0" err="1">
                <a:latin typeface="Arial" pitchFamily="-110" charset="0"/>
                <a:ea typeface="ＭＳ Ｐゴシック" pitchFamily="-110" charset="-128"/>
                <a:cs typeface="ＭＳ Ｐゴシック" pitchFamily="-110" charset="-128"/>
              </a:rPr>
              <a:t>preimage</a:t>
            </a:r>
            <a:endParaRPr lang="en-US" b="1" i="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resistant. This is sometimes referred to as weak collision resistant.</a:t>
            </a:r>
          </a:p>
          <a:p>
            <a:r>
              <a:rPr lang="en-US" b="1" dirty="0">
                <a:latin typeface="Arial" pitchFamily="-110" charset="0"/>
                <a:ea typeface="ＭＳ Ｐゴシック" pitchFamily="-110" charset="-128"/>
                <a:cs typeface="ＭＳ Ｐゴシック" pitchFamily="-110" charset="-128"/>
              </a:rPr>
              <a:t>6. It is computationally infeasible to find any pair (</a:t>
            </a:r>
            <a:r>
              <a:rPr lang="en-US" b="1" i="1" dirty="0" err="1">
                <a:latin typeface="Arial" pitchFamily="-110" charset="0"/>
                <a:ea typeface="ＭＳ Ｐゴシック" pitchFamily="-110" charset="-128"/>
                <a:cs typeface="ＭＳ Ｐゴシック" pitchFamily="-110" charset="-128"/>
              </a:rPr>
              <a:t>x</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y</a:t>
            </a:r>
            <a:r>
              <a:rPr lang="en-US" b="1" i="1" dirty="0">
                <a:latin typeface="Arial" pitchFamily="-110" charset="0"/>
                <a:ea typeface="ＭＳ Ｐゴシック" pitchFamily="-110" charset="-128"/>
                <a:cs typeface="ＭＳ Ｐゴシック" pitchFamily="-110" charset="-128"/>
              </a:rPr>
              <a:t>) such that </a:t>
            </a:r>
            <a:r>
              <a:rPr lang="en-US" b="1" i="1" dirty="0" err="1">
                <a:latin typeface="Arial" pitchFamily="-110" charset="0"/>
                <a:ea typeface="ＭＳ Ｐゴシック" pitchFamily="-110" charset="-128"/>
                <a:cs typeface="ＭＳ Ｐゴシック" pitchFamily="-110" charset="-128"/>
              </a:rPr>
              <a:t>H(x</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H(y</a:t>
            </a:r>
            <a:r>
              <a:rPr lang="en-US" b="1" i="1" dirty="0">
                <a:latin typeface="Arial" pitchFamily="-110" charset="0"/>
                <a:ea typeface="ＭＳ Ｐゴシック" pitchFamily="-110" charset="-128"/>
                <a:cs typeface="ＭＳ Ｐゴシック" pitchFamily="-110" charset="-128"/>
              </a:rPr>
              <a:t>).</a:t>
            </a:r>
          </a:p>
          <a:p>
            <a:r>
              <a:rPr lang="en-US" dirty="0">
                <a:latin typeface="Arial" pitchFamily="-110" charset="0"/>
                <a:ea typeface="ＭＳ Ｐゴシック" pitchFamily="-110" charset="-128"/>
                <a:cs typeface="ＭＳ Ｐゴシック" pitchFamily="-110" charset="-128"/>
              </a:rPr>
              <a:t>A hash function with this property is referred to as </a:t>
            </a:r>
            <a:r>
              <a:rPr lang="en-US" b="1" dirty="0">
                <a:latin typeface="Arial" pitchFamily="-110" charset="0"/>
                <a:ea typeface="ＭＳ Ｐゴシック" pitchFamily="-110" charset="-128"/>
                <a:cs typeface="ＭＳ Ｐゴシック" pitchFamily="-110" charset="-128"/>
              </a:rPr>
              <a:t>collision resistant. This is</a:t>
            </a:r>
          </a:p>
          <a:p>
            <a:r>
              <a:rPr lang="en-US" dirty="0">
                <a:latin typeface="Arial" pitchFamily="-110" charset="0"/>
                <a:ea typeface="ＭＳ Ｐゴシック" pitchFamily="-110" charset="-128"/>
                <a:cs typeface="ＭＳ Ｐゴシック" pitchFamily="-110" charset="-128"/>
              </a:rPr>
              <a:t>sometimes referred to as </a:t>
            </a:r>
            <a:r>
              <a:rPr lang="en-US" b="1" dirty="0">
                <a:latin typeface="Arial" pitchFamily="-110" charset="0"/>
                <a:ea typeface="ＭＳ Ｐゴシック" pitchFamily="-110" charset="-128"/>
                <a:cs typeface="ＭＳ Ｐゴシック" pitchFamily="-110" charset="-128"/>
              </a:rPr>
              <a:t>strong collision resistant.</a:t>
            </a:r>
          </a:p>
          <a:p>
            <a:r>
              <a:rPr lang="en-US" dirty="0">
                <a:latin typeface="Arial" pitchFamily="-110" charset="0"/>
                <a:ea typeface="ＭＳ Ｐゴシック" pitchFamily="-110" charset="-128"/>
                <a:cs typeface="ＭＳ Ｐゴシック" pitchFamily="-110" charset="-128"/>
              </a:rPr>
              <a:t>The first three properties are requirements for the practical application of a hash</a:t>
            </a:r>
          </a:p>
          <a:p>
            <a:r>
              <a:rPr lang="en-US" dirty="0">
                <a:latin typeface="Arial" pitchFamily="-110" charset="0"/>
                <a:ea typeface="ＭＳ Ｐゴシック" pitchFamily="-110" charset="-128"/>
                <a:cs typeface="ＭＳ Ｐゴシック" pitchFamily="-110" charset="-128"/>
              </a:rPr>
              <a:t>function to message authentication.</a:t>
            </a:r>
          </a:p>
          <a:p>
            <a:r>
              <a:rPr lang="en-US" dirty="0">
                <a:latin typeface="Arial" pitchFamily="-110" charset="0"/>
                <a:ea typeface="ＭＳ Ｐゴシック" pitchFamily="-110" charset="-128"/>
                <a:cs typeface="ＭＳ Ｐゴシック" pitchFamily="-110" charset="-128"/>
              </a:rPr>
              <a:t>The fourth property is the one-way property: It is easy to generate a code given a</a:t>
            </a:r>
          </a:p>
          <a:p>
            <a:r>
              <a:rPr lang="en-US" dirty="0">
                <a:latin typeface="Arial" pitchFamily="-110" charset="0"/>
                <a:ea typeface="ＭＳ Ｐゴシック" pitchFamily="-110" charset="-128"/>
                <a:cs typeface="ＭＳ Ｐゴシック" pitchFamily="-110" charset="-128"/>
              </a:rPr>
              <a:t>message, but virtually impossible to generate a message given a code. This property is</a:t>
            </a:r>
          </a:p>
          <a:p>
            <a:r>
              <a:rPr lang="en-US" dirty="0">
                <a:latin typeface="Arial" pitchFamily="-110" charset="0"/>
                <a:ea typeface="ＭＳ Ｐゴシック" pitchFamily="-110" charset="-128"/>
                <a:cs typeface="ＭＳ Ｐゴシック" pitchFamily="-110" charset="-128"/>
              </a:rPr>
              <a:t>important if the authentication technique involves the use of a secret value (Figure 2.6c).</a:t>
            </a:r>
          </a:p>
          <a:p>
            <a:r>
              <a:rPr lang="en-US" dirty="0">
                <a:latin typeface="Arial" pitchFamily="-110" charset="0"/>
                <a:ea typeface="ＭＳ Ｐゴシック" pitchFamily="-110" charset="-128"/>
                <a:cs typeface="ＭＳ Ｐゴシック" pitchFamily="-110" charset="-128"/>
              </a:rPr>
              <a:t>The secret value itself is not sent; however, if the hash function is not one way, an attacker</a:t>
            </a:r>
          </a:p>
          <a:p>
            <a:r>
              <a:rPr lang="en-US" dirty="0">
                <a:latin typeface="Arial" pitchFamily="-110" charset="0"/>
                <a:ea typeface="ＭＳ Ｐゴシック" pitchFamily="-110" charset="-128"/>
                <a:cs typeface="ＭＳ Ｐゴシック" pitchFamily="-110" charset="-128"/>
              </a:rPr>
              <a:t>can easily discover the secret value: If the attacker can observe or intercept a transmission,</a:t>
            </a:r>
          </a:p>
          <a:p>
            <a:r>
              <a:rPr lang="en-US" dirty="0">
                <a:latin typeface="Arial" pitchFamily="-110" charset="0"/>
                <a:ea typeface="ＭＳ Ｐゴシック" pitchFamily="-110" charset="-128"/>
                <a:cs typeface="ＭＳ Ｐゴシック" pitchFamily="-110" charset="-128"/>
              </a:rPr>
              <a:t>the attacker obtains the message </a:t>
            </a:r>
            <a:r>
              <a:rPr lang="en-US" i="1" dirty="0">
                <a:latin typeface="Arial" pitchFamily="-110" charset="0"/>
                <a:ea typeface="ＭＳ Ｐゴシック" pitchFamily="-110" charset="-128"/>
                <a:cs typeface="ＭＳ Ｐゴシック" pitchFamily="-110" charset="-128"/>
              </a:rPr>
              <a:t>M and the hash code MDM  H(SAB || M). The attacker</a:t>
            </a:r>
          </a:p>
          <a:p>
            <a:r>
              <a:rPr lang="en-US" dirty="0">
                <a:latin typeface="Arial" pitchFamily="-110" charset="0"/>
                <a:ea typeface="ＭＳ Ｐゴシック" pitchFamily="-110" charset="-128"/>
                <a:cs typeface="ＭＳ Ｐゴシック" pitchFamily="-110" charset="-128"/>
              </a:rPr>
              <a:t>then inverts the hash function to obtain S</a:t>
            </a:r>
            <a:r>
              <a:rPr lang="en-US" i="1" dirty="0">
                <a:latin typeface="Arial" pitchFamily="-110" charset="0"/>
                <a:ea typeface="ＭＳ Ｐゴシック" pitchFamily="-110" charset="-128"/>
                <a:cs typeface="ＭＳ Ｐゴシック" pitchFamily="-110" charset="-128"/>
              </a:rPr>
              <a:t>AB || M  H-1(MDM). Because the attacker now</a:t>
            </a:r>
          </a:p>
          <a:p>
            <a:r>
              <a:rPr lang="en-US" dirty="0">
                <a:latin typeface="Arial" pitchFamily="-110" charset="0"/>
                <a:ea typeface="ＭＳ Ｐゴシック" pitchFamily="-110" charset="-128"/>
                <a:cs typeface="ＭＳ Ｐゴシック" pitchFamily="-110" charset="-128"/>
              </a:rPr>
              <a:t>has both </a:t>
            </a:r>
            <a:r>
              <a:rPr lang="en-US" i="1" dirty="0">
                <a:latin typeface="Arial" pitchFamily="-110" charset="0"/>
                <a:ea typeface="ＭＳ Ｐゴシック" pitchFamily="-110" charset="-128"/>
                <a:cs typeface="ＭＳ Ｐゴシック" pitchFamily="-110" charset="-128"/>
              </a:rPr>
              <a:t>M and SAB || M, it is a trivial matter to recover SAB.</a:t>
            </a:r>
          </a:p>
          <a:p>
            <a:r>
              <a:rPr lang="en-US" dirty="0">
                <a:latin typeface="Arial" pitchFamily="-110" charset="0"/>
                <a:ea typeface="ＭＳ Ｐゴシック" pitchFamily="-110" charset="-128"/>
                <a:cs typeface="ＭＳ Ｐゴシック" pitchFamily="-110" charset="-128"/>
              </a:rPr>
              <a:t>The fifth property guarantees that it is impossible to find an alternative</a:t>
            </a:r>
          </a:p>
          <a:p>
            <a:r>
              <a:rPr lang="en-US" dirty="0">
                <a:latin typeface="Arial" pitchFamily="-110" charset="0"/>
                <a:ea typeface="ＭＳ Ｐゴシック" pitchFamily="-110" charset="-128"/>
                <a:cs typeface="ＭＳ Ｐゴシック" pitchFamily="-110" charset="-128"/>
              </a:rPr>
              <a:t>message with the same hash value as a given message. This prevents forgery when</a:t>
            </a:r>
          </a:p>
          <a:p>
            <a:r>
              <a:rPr lang="en-US" dirty="0">
                <a:latin typeface="Arial" pitchFamily="-110" charset="0"/>
                <a:ea typeface="ＭＳ Ｐゴシック" pitchFamily="-110" charset="-128"/>
                <a:cs typeface="ＭＳ Ｐゴシック" pitchFamily="-110" charset="-128"/>
              </a:rPr>
              <a:t>an encrypted hash code is used (Figures 2.6a and </a:t>
            </a:r>
            <a:r>
              <a:rPr lang="en-US" dirty="0" err="1">
                <a:latin typeface="Arial" pitchFamily="-110" charset="0"/>
                <a:ea typeface="ＭＳ Ｐゴシック" pitchFamily="-110" charset="-128"/>
                <a:cs typeface="ＭＳ Ｐゴシック" pitchFamily="-110" charset="-128"/>
              </a:rPr>
              <a:t>b</a:t>
            </a:r>
            <a:r>
              <a:rPr lang="en-US" dirty="0">
                <a:latin typeface="Arial" pitchFamily="-110" charset="0"/>
                <a:ea typeface="ＭＳ Ｐゴシック" pitchFamily="-110" charset="-128"/>
                <a:cs typeface="ＭＳ Ｐゴシック" pitchFamily="-110" charset="-128"/>
              </a:rPr>
              <a:t>). If this property were not true,</a:t>
            </a:r>
          </a:p>
          <a:p>
            <a:r>
              <a:rPr lang="en-US" dirty="0">
                <a:latin typeface="Arial" pitchFamily="-110" charset="0"/>
                <a:ea typeface="ＭＳ Ｐゴシック" pitchFamily="-110" charset="-128"/>
                <a:cs typeface="ＭＳ Ｐゴシック" pitchFamily="-110" charset="-128"/>
              </a:rPr>
              <a:t>an attacker would be capable of the following sequence: First, observe or intercept</a:t>
            </a:r>
          </a:p>
          <a:p>
            <a:r>
              <a:rPr lang="en-US" dirty="0">
                <a:latin typeface="Arial" pitchFamily="-110" charset="0"/>
                <a:ea typeface="ＭＳ Ｐゴシック" pitchFamily="-110" charset="-128"/>
                <a:cs typeface="ＭＳ Ｐゴシック" pitchFamily="-110" charset="-128"/>
              </a:rPr>
              <a:t>a message plus its encrypted hash code; second, generate an unencrypted hash code</a:t>
            </a:r>
          </a:p>
          <a:p>
            <a:r>
              <a:rPr lang="en-US" dirty="0">
                <a:latin typeface="Arial" pitchFamily="-110" charset="0"/>
                <a:ea typeface="ＭＳ Ｐゴシック" pitchFamily="-110" charset="-128"/>
                <a:cs typeface="ＭＳ Ｐゴシック" pitchFamily="-110" charset="-128"/>
              </a:rPr>
              <a:t>from the message; third, generate an alternate message with the same hash code.</a:t>
            </a:r>
          </a:p>
          <a:p>
            <a:r>
              <a:rPr lang="en-US" dirty="0">
                <a:latin typeface="Arial" pitchFamily="-110" charset="0"/>
                <a:ea typeface="ＭＳ Ｐゴシック" pitchFamily="-110" charset="-128"/>
                <a:cs typeface="ＭＳ Ｐゴシック" pitchFamily="-110" charset="-128"/>
              </a:rPr>
              <a:t>A hash function that satisfies the first five properties in the preceding list is</a:t>
            </a:r>
          </a:p>
          <a:p>
            <a:r>
              <a:rPr lang="en-US" dirty="0">
                <a:latin typeface="Arial" pitchFamily="-110" charset="0"/>
                <a:ea typeface="ＭＳ Ｐゴシック" pitchFamily="-110" charset="-128"/>
                <a:cs typeface="ＭＳ Ｐゴシック" pitchFamily="-110" charset="-128"/>
              </a:rPr>
              <a:t>referred to as a weak hash function. If the sixth property is also satisfied, then it</a:t>
            </a:r>
          </a:p>
          <a:p>
            <a:r>
              <a:rPr lang="en-US" dirty="0">
                <a:latin typeface="Arial" pitchFamily="-110" charset="0"/>
                <a:ea typeface="ＭＳ Ｐゴシック" pitchFamily="-110" charset="-128"/>
                <a:cs typeface="ＭＳ Ｐゴシック" pitchFamily="-110" charset="-128"/>
              </a:rPr>
              <a:t>is referred to as a strong hash function. A strong hash function protects against an</a:t>
            </a:r>
          </a:p>
          <a:p>
            <a:r>
              <a:rPr lang="en-US" dirty="0">
                <a:latin typeface="Arial" pitchFamily="-110" charset="0"/>
                <a:ea typeface="ＭＳ Ｐゴシック" pitchFamily="-110" charset="-128"/>
                <a:cs typeface="ＭＳ Ｐゴシック" pitchFamily="-110" charset="-128"/>
              </a:rPr>
              <a:t>attack in which one party generates a message for another party to sign. For example,</a:t>
            </a:r>
          </a:p>
          <a:p>
            <a:r>
              <a:rPr lang="en-US" dirty="0">
                <a:latin typeface="Arial" pitchFamily="-110" charset="0"/>
                <a:ea typeface="ＭＳ Ｐゴシック" pitchFamily="-110" charset="-128"/>
                <a:cs typeface="ＭＳ Ｐゴシック" pitchFamily="-110" charset="-128"/>
              </a:rPr>
              <a:t>suppose Bob gets to write an IOU message, send it to Alice, and she signs it.</a:t>
            </a:r>
          </a:p>
          <a:p>
            <a:r>
              <a:rPr lang="en-US" dirty="0">
                <a:latin typeface="Arial" pitchFamily="-110" charset="0"/>
                <a:ea typeface="ＭＳ Ｐゴシック" pitchFamily="-110" charset="-128"/>
                <a:cs typeface="ＭＳ Ｐゴシック" pitchFamily="-110" charset="-128"/>
              </a:rPr>
              <a:t>Bob finds two messages with the same hash, one of which requires Alice to pay a</a:t>
            </a:r>
          </a:p>
          <a:p>
            <a:r>
              <a:rPr lang="en-US" dirty="0">
                <a:latin typeface="Arial" pitchFamily="-110" charset="0"/>
                <a:ea typeface="ＭＳ Ｐゴシック" pitchFamily="-110" charset="-128"/>
                <a:cs typeface="ＭＳ Ｐゴシック" pitchFamily="-110" charset="-128"/>
              </a:rPr>
              <a:t>small amount and one that requires a large payment. Alice signs the first message</a:t>
            </a:r>
          </a:p>
          <a:p>
            <a:r>
              <a:rPr lang="en-US" dirty="0">
                <a:latin typeface="Arial" pitchFamily="-110" charset="0"/>
                <a:ea typeface="ＭＳ Ｐゴシック" pitchFamily="-110" charset="-128"/>
                <a:cs typeface="ＭＳ Ｐゴシック" pitchFamily="-110" charset="-128"/>
              </a:rPr>
              <a:t>and Bob is then able to claim that the second message is authentic.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60268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69</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As with symmetric encryption, there are two</a:t>
            </a:r>
          </a:p>
          <a:p>
            <a:r>
              <a:rPr lang="en-US" dirty="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a:latin typeface="Arial" pitchFamily="-110" charset="0"/>
                <a:ea typeface="ＭＳ Ｐゴシック" pitchFamily="-110" charset="-128"/>
                <a:cs typeface="ＭＳ Ｐゴシック" pitchFamily="-110" charset="-128"/>
              </a:rPr>
              <a:t>exploiting logical weaknesses in the algorithm.</a:t>
            </a:r>
          </a:p>
          <a:p>
            <a:r>
              <a:rPr lang="en-US" dirty="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a:latin typeface="Arial" pitchFamily="-110" charset="0"/>
                <a:ea typeface="ＭＳ Ｐゴシック" pitchFamily="-110" charset="-128"/>
                <a:cs typeface="ＭＳ Ｐゴシック" pitchFamily="-110" charset="-128"/>
              </a:rPr>
              <a:t>the length of the hash code produced by the algorithm.</a:t>
            </a:r>
          </a:p>
          <a:p>
            <a:r>
              <a:rPr lang="en-US" dirty="0">
                <a:latin typeface="Arial" pitchFamily="-110" charset="0"/>
                <a:ea typeface="ＭＳ Ｐゴシック" pitchFamily="-110" charset="-128"/>
                <a:cs typeface="ＭＳ Ｐゴシック" pitchFamily="-110" charset="-128"/>
              </a:rPr>
              <a:t>For a hash code of length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a:t>
            </a:r>
          </a:p>
          <a:p>
            <a:r>
              <a:rPr lang="en-US" dirty="0">
                <a:latin typeface="Arial" pitchFamily="-110" charset="0"/>
                <a:ea typeface="ＭＳ Ｐゴシック" pitchFamily="-110" charset="-128"/>
                <a:cs typeface="ＭＳ Ｐゴシック" pitchFamily="-110" charset="-128"/>
              </a:rPr>
              <a:t>the level of effort required is proportional to the following:</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Collision resistant 2</a:t>
            </a:r>
            <a:r>
              <a:rPr lang="en-US" i="1" dirty="0">
                <a:latin typeface="Arial" pitchFamily="-110" charset="0"/>
                <a:ea typeface="ＭＳ Ｐゴシック" pitchFamily="-110" charset="-128"/>
                <a:cs typeface="ＭＳ Ｐゴシック" pitchFamily="-110" charset="-128"/>
              </a:rPr>
              <a:t>n/2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a:latin typeface="Arial" pitchFamily="-110" charset="0"/>
                <a:ea typeface="ＭＳ Ｐゴシック" pitchFamily="-110" charset="-128"/>
                <a:cs typeface="ＭＳ Ｐゴシック" pitchFamily="-110" charset="-128"/>
              </a:rPr>
              <a:t>secure hash code), then the value 2</a:t>
            </a:r>
            <a:r>
              <a:rPr lang="en-US" i="1" dirty="0">
                <a:latin typeface="Arial" pitchFamily="-110" charset="0"/>
                <a:ea typeface="ＭＳ Ｐゴシック" pitchFamily="-110" charset="-128"/>
                <a:cs typeface="ＭＳ Ｐゴシック" pitchFamily="-110" charset="-128"/>
              </a:rPr>
              <a:t>n/2 determines the strength of the hash code against</a:t>
            </a:r>
          </a:p>
          <a:p>
            <a:r>
              <a:rPr lang="en-US" dirty="0">
                <a:latin typeface="Arial" pitchFamily="-110" charset="0"/>
                <a:ea typeface="ＭＳ Ｐゴシック" pitchFamily="-110" charset="-128"/>
                <a:cs typeface="ＭＳ Ｐゴシック" pitchFamily="-110" charset="-128"/>
              </a:rPr>
              <a:t>brute-force attacks. Van </a:t>
            </a:r>
            <a:r>
              <a:rPr lang="en-US" dirty="0" err="1">
                <a:latin typeface="Arial" pitchFamily="-110" charset="0"/>
                <a:ea typeface="ＭＳ Ｐゴシック" pitchFamily="-110" charset="-128"/>
                <a:cs typeface="ＭＳ Ｐゴシック" pitchFamily="-110" charset="-128"/>
              </a:rPr>
              <a:t>Oorschot</a:t>
            </a:r>
            <a:r>
              <a:rPr lang="en-US" dirty="0">
                <a:latin typeface="Arial" pitchFamily="-110" charset="0"/>
                <a:ea typeface="ＭＳ Ｐゴシック" pitchFamily="-110" charset="-128"/>
                <a:cs typeface="ＭＳ Ｐゴシック" pitchFamily="-110" charset="-128"/>
              </a:rPr>
              <a:t> and Wiener [VANO94] pre </a:t>
            </a:r>
            <a:r>
              <a:rPr lang="en-US" dirty="0" err="1">
                <a:latin typeface="Arial" pitchFamily="-110" charset="0"/>
                <a:ea typeface="ＭＳ Ｐゴシック" pitchFamily="-110" charset="-128"/>
                <a:cs typeface="ＭＳ Ｐゴシック" pitchFamily="-110" charset="-128"/>
              </a:rPr>
              <a:t>sented</a:t>
            </a:r>
            <a:r>
              <a:rPr lang="en-US" dirty="0">
                <a:latin typeface="Arial" pitchFamily="-110" charset="0"/>
                <a:ea typeface="ＭＳ Ｐゴシック" pitchFamily="-110" charset="-128"/>
                <a:cs typeface="ＭＳ Ｐゴシック" pitchFamily="-110" charset="-128"/>
              </a:rPr>
              <a:t> a design for a</a:t>
            </a:r>
          </a:p>
          <a:p>
            <a:r>
              <a:rPr lang="en-US" dirty="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a:latin typeface="Arial" pitchFamily="-110" charset="0"/>
                <a:ea typeface="ＭＳ Ｐゴシック" pitchFamily="-110" charset="-128"/>
                <a:cs typeface="ＭＳ Ｐゴシック" pitchFamily="-110" charset="-128"/>
              </a:rPr>
              <a:t>much shorter, so that 160 bits now appears suspect.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a:t>
            </a:r>
          </a:p>
          <a:p>
            <a:r>
              <a:rPr lang="en-US" dirty="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Chapter 3 explains a scheme in which a hash of a password is</a:t>
            </a:r>
          </a:p>
          <a:p>
            <a:r>
              <a:rPr lang="en-US" dirty="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 and perhaps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Store H(F) for each file on a system and secure the hash</a:t>
            </a:r>
          </a:p>
          <a:p>
            <a:r>
              <a:rPr lang="en-US" dirty="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a:latin typeface="Arial" pitchFamily="-110" charset="0"/>
                <a:ea typeface="ＭＳ Ｐゴシック" pitchFamily="-110" charset="-128"/>
                <a:cs typeface="ＭＳ Ｐゴシック" pitchFamily="-110" charset="-128"/>
              </a:rPr>
              <a:t>been modified by </a:t>
            </a:r>
            <a:r>
              <a:rPr lang="en-US" dirty="0" err="1">
                <a:latin typeface="Arial" pitchFamily="-110" charset="0"/>
                <a:ea typeface="ＭＳ Ｐゴシック" pitchFamily="-110" charset="-128"/>
                <a:cs typeface="ＭＳ Ｐゴシック" pitchFamily="-110" charset="-128"/>
              </a:rPr>
              <a:t>recomputing</a:t>
            </a:r>
            <a:r>
              <a:rPr lang="en-US" dirty="0">
                <a:latin typeface="Arial" pitchFamily="-110" charset="0"/>
                <a:ea typeface="ＭＳ Ｐゴシック" pitchFamily="-110" charset="-128"/>
                <a:cs typeface="ＭＳ Ｐゴシック" pitchFamily="-110" charset="-128"/>
              </a:rPr>
              <a:t> H(F). An intruder would need to change F without</a:t>
            </a:r>
          </a:p>
          <a:p>
            <a:r>
              <a:rPr lang="en-US" dirty="0">
                <a:latin typeface="Arial" pitchFamily="-110" charset="0"/>
                <a:ea typeface="ＭＳ Ｐゴシック" pitchFamily="-110" charset="-128"/>
                <a:cs typeface="ＭＳ Ｐゴシック" pitchFamily="-110" charset="-128"/>
              </a:rPr>
              <a:t>changing H(F). This application requires weak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2214038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CD0FF38-862B-2A4C-A110-F4D27E6B4E78}" type="slidenum">
              <a:rPr lang="en-AU">
                <a:latin typeface="Arial" pitchFamily="-110" charset="0"/>
              </a:rPr>
              <a:pPr/>
              <a:t>70</a:t>
            </a:fld>
            <a:endParaRPr lang="en-AU">
              <a:latin typeface="Arial" pitchFamily="-110"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As with symmetric encryption, there are two</a:t>
            </a:r>
          </a:p>
          <a:p>
            <a:r>
              <a:rPr lang="en-US" dirty="0">
                <a:latin typeface="Arial" pitchFamily="-110" charset="0"/>
                <a:ea typeface="ＭＳ Ｐゴシック" pitchFamily="-110" charset="-128"/>
                <a:cs typeface="ＭＳ Ｐゴシック" pitchFamily="-110" charset="-128"/>
              </a:rPr>
              <a:t>approaches to attacking a secure hash function: cryptanalysis and brute-force attack.</a:t>
            </a:r>
          </a:p>
          <a:p>
            <a:r>
              <a:rPr lang="en-US" dirty="0">
                <a:latin typeface="Arial" pitchFamily="-110" charset="0"/>
                <a:ea typeface="ＭＳ Ｐゴシック" pitchFamily="-110" charset="-128"/>
                <a:cs typeface="ＭＳ Ｐゴシック" pitchFamily="-110" charset="-128"/>
              </a:rPr>
              <a:t>As with symmetric encryption algorithms, cryptanalysis of a hash function involves</a:t>
            </a:r>
          </a:p>
          <a:p>
            <a:r>
              <a:rPr lang="en-US" dirty="0">
                <a:latin typeface="Arial" pitchFamily="-110" charset="0"/>
                <a:ea typeface="ＭＳ Ｐゴシック" pitchFamily="-110" charset="-128"/>
                <a:cs typeface="ＭＳ Ｐゴシック" pitchFamily="-110" charset="-128"/>
              </a:rPr>
              <a:t>exploiting logical weaknesses in the algorithm.</a:t>
            </a:r>
          </a:p>
          <a:p>
            <a:r>
              <a:rPr lang="en-US" dirty="0">
                <a:latin typeface="Arial" pitchFamily="-110" charset="0"/>
                <a:ea typeface="ＭＳ Ｐゴシック" pitchFamily="-110" charset="-128"/>
                <a:cs typeface="ＭＳ Ｐゴシック" pitchFamily="-110" charset="-128"/>
              </a:rPr>
              <a:t>The strength of a hash function against brute-force attacks depends solely on</a:t>
            </a:r>
          </a:p>
          <a:p>
            <a:r>
              <a:rPr lang="en-US" dirty="0">
                <a:latin typeface="Arial" pitchFamily="-110" charset="0"/>
                <a:ea typeface="ＭＳ Ｐゴシック" pitchFamily="-110" charset="-128"/>
                <a:cs typeface="ＭＳ Ｐゴシック" pitchFamily="-110" charset="-128"/>
              </a:rPr>
              <a:t>the length of the hash code produced by the algorithm.</a:t>
            </a:r>
          </a:p>
          <a:p>
            <a:r>
              <a:rPr lang="en-US" dirty="0">
                <a:latin typeface="Arial" pitchFamily="-110" charset="0"/>
                <a:ea typeface="ＭＳ Ｐゴシック" pitchFamily="-110" charset="-128"/>
                <a:cs typeface="ＭＳ Ｐゴシック" pitchFamily="-110" charset="-128"/>
              </a:rPr>
              <a:t>For a hash code of length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a:t>
            </a:r>
          </a:p>
          <a:p>
            <a:r>
              <a:rPr lang="en-US" dirty="0">
                <a:latin typeface="Arial" pitchFamily="-110" charset="0"/>
                <a:ea typeface="ＭＳ Ｐゴシック" pitchFamily="-110" charset="-128"/>
                <a:cs typeface="ＭＳ Ｐゴシック" pitchFamily="-110" charset="-128"/>
              </a:rPr>
              <a:t>the level of effort required is proportional to the following:</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resistant 2</a:t>
            </a:r>
            <a:r>
              <a:rPr lang="en-US" i="1" dirty="0">
                <a:latin typeface="Arial" pitchFamily="-110" charset="0"/>
                <a:ea typeface="ＭＳ Ｐゴシック" pitchFamily="-110" charset="-128"/>
                <a:cs typeface="ＭＳ Ｐゴシック" pitchFamily="-110" charset="-128"/>
              </a:rPr>
              <a:t>n</a:t>
            </a:r>
          </a:p>
          <a:p>
            <a:r>
              <a:rPr lang="en-US" dirty="0">
                <a:latin typeface="Arial" pitchFamily="-110" charset="0"/>
                <a:ea typeface="ＭＳ Ｐゴシック" pitchFamily="-110" charset="-128"/>
                <a:cs typeface="ＭＳ Ｐゴシック" pitchFamily="-110" charset="-128"/>
              </a:rPr>
              <a:t>Collision resistant 2</a:t>
            </a:r>
            <a:r>
              <a:rPr lang="en-US" i="1" dirty="0">
                <a:latin typeface="Arial" pitchFamily="-110" charset="0"/>
                <a:ea typeface="ＭＳ Ｐゴシック" pitchFamily="-110" charset="-128"/>
                <a:cs typeface="ＭＳ Ｐゴシック" pitchFamily="-110" charset="-128"/>
              </a:rPr>
              <a:t>n/2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If collision resistance is required (and this is desirable for a general-purpose</a:t>
            </a:r>
          </a:p>
          <a:p>
            <a:r>
              <a:rPr lang="en-US" dirty="0">
                <a:latin typeface="Arial" pitchFamily="-110" charset="0"/>
                <a:ea typeface="ＭＳ Ｐゴシック" pitchFamily="-110" charset="-128"/>
                <a:cs typeface="ＭＳ Ｐゴシック" pitchFamily="-110" charset="-128"/>
              </a:rPr>
              <a:t>secure hash code), then the value 2</a:t>
            </a:r>
            <a:r>
              <a:rPr lang="en-US" i="1" dirty="0">
                <a:latin typeface="Arial" pitchFamily="-110" charset="0"/>
                <a:ea typeface="ＭＳ Ｐゴシック" pitchFamily="-110" charset="-128"/>
                <a:cs typeface="ＭＳ Ｐゴシック" pitchFamily="-110" charset="-128"/>
              </a:rPr>
              <a:t>n/2 determines the strength of the hash code against</a:t>
            </a:r>
          </a:p>
          <a:p>
            <a:r>
              <a:rPr lang="en-US" dirty="0">
                <a:latin typeface="Arial" pitchFamily="-110" charset="0"/>
                <a:ea typeface="ＭＳ Ｐゴシック" pitchFamily="-110" charset="-128"/>
                <a:cs typeface="ＭＳ Ｐゴシック" pitchFamily="-110" charset="-128"/>
              </a:rPr>
              <a:t>brute-force attacks. Van </a:t>
            </a:r>
            <a:r>
              <a:rPr lang="en-US" dirty="0" err="1">
                <a:latin typeface="Arial" pitchFamily="-110" charset="0"/>
                <a:ea typeface="ＭＳ Ｐゴシック" pitchFamily="-110" charset="-128"/>
                <a:cs typeface="ＭＳ Ｐゴシック" pitchFamily="-110" charset="-128"/>
              </a:rPr>
              <a:t>Oorschot</a:t>
            </a:r>
            <a:r>
              <a:rPr lang="en-US" dirty="0">
                <a:latin typeface="Arial" pitchFamily="-110" charset="0"/>
                <a:ea typeface="ＭＳ Ｐゴシック" pitchFamily="-110" charset="-128"/>
                <a:cs typeface="ＭＳ Ｐゴシック" pitchFamily="-110" charset="-128"/>
              </a:rPr>
              <a:t> and Wiener [VANO94] pre </a:t>
            </a:r>
            <a:r>
              <a:rPr lang="en-US" dirty="0" err="1">
                <a:latin typeface="Arial" pitchFamily="-110" charset="0"/>
                <a:ea typeface="ＭＳ Ｐゴシック" pitchFamily="-110" charset="-128"/>
                <a:cs typeface="ＭＳ Ｐゴシック" pitchFamily="-110" charset="-128"/>
              </a:rPr>
              <a:t>sented</a:t>
            </a:r>
            <a:r>
              <a:rPr lang="en-US" dirty="0">
                <a:latin typeface="Arial" pitchFamily="-110" charset="0"/>
                <a:ea typeface="ＭＳ Ｐゴシック" pitchFamily="-110" charset="-128"/>
                <a:cs typeface="ＭＳ Ｐゴシック" pitchFamily="-110" charset="-128"/>
              </a:rPr>
              <a:t> a design for a</a:t>
            </a:r>
          </a:p>
          <a:p>
            <a:r>
              <a:rPr lang="en-US" dirty="0">
                <a:latin typeface="Arial" pitchFamily="-110" charset="0"/>
                <a:ea typeface="ＭＳ Ｐゴシック" pitchFamily="-110" charset="-128"/>
                <a:cs typeface="ＭＳ Ｐゴシック" pitchFamily="-110" charset="-128"/>
              </a:rPr>
              <a:t>$10 million collision search machine for MD5, which has a 128-bit hash length, that</a:t>
            </a:r>
          </a:p>
          <a:p>
            <a:r>
              <a:rPr lang="en-US" dirty="0">
                <a:latin typeface="Arial" pitchFamily="-110" charset="0"/>
                <a:ea typeface="ＭＳ Ｐゴシック" pitchFamily="-110" charset="-128"/>
                <a:cs typeface="ＭＳ Ｐゴシック" pitchFamily="-110" charset="-128"/>
              </a:rPr>
              <a:t>could find a collision in 24 days. Thus a 128-bit code may be viewed as inadequate.</a:t>
            </a:r>
          </a:p>
          <a:p>
            <a:r>
              <a:rPr lang="en-US" dirty="0">
                <a:latin typeface="Arial" pitchFamily="-110" charset="0"/>
                <a:ea typeface="ＭＳ Ｐゴシック" pitchFamily="-110" charset="-128"/>
                <a:cs typeface="ＭＳ Ｐゴシック" pitchFamily="-110" charset="-128"/>
              </a:rPr>
              <a:t>The next step up, if a hash code is treated as a sequence of 32 bits, is a 160-bit hash</a:t>
            </a:r>
          </a:p>
          <a:p>
            <a:r>
              <a:rPr lang="en-US" dirty="0">
                <a:latin typeface="Arial" pitchFamily="-110" charset="0"/>
                <a:ea typeface="ＭＳ Ｐゴシック" pitchFamily="-110" charset="-128"/>
                <a:cs typeface="ＭＳ Ｐゴシック" pitchFamily="-110" charset="-128"/>
              </a:rPr>
              <a:t>length. With a hash length of 160 bits, the same search machine would require over</a:t>
            </a:r>
          </a:p>
          <a:p>
            <a:r>
              <a:rPr lang="en-US" dirty="0">
                <a:latin typeface="Arial" pitchFamily="-110" charset="0"/>
                <a:ea typeface="ＭＳ Ｐゴシック" pitchFamily="-110" charset="-128"/>
                <a:cs typeface="ＭＳ Ｐゴシック" pitchFamily="-110" charset="-128"/>
              </a:rPr>
              <a:t>four thousand years to find a collision. With today’s technology, the time would be</a:t>
            </a:r>
          </a:p>
          <a:p>
            <a:r>
              <a:rPr lang="en-US" dirty="0">
                <a:latin typeface="Arial" pitchFamily="-110" charset="0"/>
                <a:ea typeface="ＭＳ Ｐゴシック" pitchFamily="-110" charset="-128"/>
                <a:cs typeface="ＭＳ Ｐゴシック" pitchFamily="-110" charset="-128"/>
              </a:rPr>
              <a:t>much shorter, so that 160 bits now appears suspect.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recent years, the most widely used</a:t>
            </a:r>
          </a:p>
          <a:p>
            <a:r>
              <a:rPr lang="en-US" dirty="0">
                <a:latin typeface="Arial" pitchFamily="-110" charset="0"/>
                <a:ea typeface="ＭＳ Ｐゴシック" pitchFamily="-110" charset="-128"/>
                <a:cs typeface="ＭＳ Ｐゴシック" pitchFamily="-110" charset="-128"/>
              </a:rPr>
              <a:t>hash function has been the Secure Hash Algorithm (SHA). SHA was developed</a:t>
            </a:r>
          </a:p>
          <a:p>
            <a:r>
              <a:rPr lang="en-US" dirty="0">
                <a:latin typeface="Arial" pitchFamily="-110" charset="0"/>
                <a:ea typeface="ＭＳ Ｐゴシック" pitchFamily="-110" charset="-128"/>
                <a:cs typeface="ＭＳ Ｐゴシック" pitchFamily="-110" charset="-128"/>
              </a:rPr>
              <a:t>by the National Institute of Standards and Technology (NIST) and published as</a:t>
            </a:r>
          </a:p>
          <a:p>
            <a:r>
              <a:rPr lang="en-US" dirty="0">
                <a:latin typeface="Arial" pitchFamily="-110" charset="0"/>
                <a:ea typeface="ＭＳ Ｐゴシック" pitchFamily="-110" charset="-128"/>
                <a:cs typeface="ＭＳ Ｐゴシック" pitchFamily="-110" charset="-128"/>
              </a:rPr>
              <a:t>a federal information processing standard (FIPS 180) in 1993. When weaknesses</a:t>
            </a:r>
          </a:p>
          <a:p>
            <a:r>
              <a:rPr lang="en-US" dirty="0">
                <a:latin typeface="Arial" pitchFamily="-110" charset="0"/>
                <a:ea typeface="ＭＳ Ｐゴシック" pitchFamily="-110" charset="-128"/>
                <a:cs typeface="ＭＳ Ｐゴシック" pitchFamily="-110" charset="-128"/>
              </a:rPr>
              <a:t>were discovered in SHA, a revised version was issued as FIPS 180-1 in 1995 and is</a:t>
            </a:r>
          </a:p>
          <a:p>
            <a:r>
              <a:rPr lang="en-US" dirty="0">
                <a:latin typeface="Arial" pitchFamily="-110" charset="0"/>
                <a:ea typeface="ＭＳ Ｐゴシック" pitchFamily="-110" charset="-128"/>
                <a:cs typeface="ＭＳ Ｐゴシック" pitchFamily="-110" charset="-128"/>
              </a:rPr>
              <a:t>generally referred to as SHA-1. SHA-1 produces a hash value of 160 bits. In 2002,</a:t>
            </a:r>
          </a:p>
          <a:p>
            <a:r>
              <a:rPr lang="en-US" dirty="0">
                <a:latin typeface="Arial" pitchFamily="-110" charset="0"/>
                <a:ea typeface="ＭＳ Ｐゴシック" pitchFamily="-110" charset="-128"/>
                <a:cs typeface="ＭＳ Ｐゴシック" pitchFamily="-110" charset="-128"/>
              </a:rPr>
              <a:t>NIST produced a revised version of the standard, FIPS 180–2, that defined three</a:t>
            </a:r>
          </a:p>
          <a:p>
            <a:r>
              <a:rPr lang="en-US" dirty="0">
                <a:latin typeface="Arial" pitchFamily="-110" charset="0"/>
                <a:ea typeface="ＭＳ Ｐゴシック" pitchFamily="-110" charset="-128"/>
                <a:cs typeface="ＭＳ Ｐゴシック" pitchFamily="-110" charset="-128"/>
              </a:rPr>
              <a:t>new versions of SHA, with hash value lengths of 256, 384, and 512 bits, known as</a:t>
            </a:r>
          </a:p>
          <a:p>
            <a:r>
              <a:rPr lang="en-US" dirty="0">
                <a:latin typeface="Arial" pitchFamily="-110" charset="0"/>
                <a:ea typeface="ＭＳ Ｐゴシック" pitchFamily="-110" charset="-128"/>
                <a:cs typeface="ＭＳ Ｐゴシック" pitchFamily="-110" charset="-128"/>
              </a:rPr>
              <a:t>SHA-256, SHA-384, and SHA-512. These new versions have the same underlying</a:t>
            </a:r>
          </a:p>
          <a:p>
            <a:r>
              <a:rPr lang="en-US" dirty="0">
                <a:latin typeface="Arial" pitchFamily="-110" charset="0"/>
                <a:ea typeface="ＭＳ Ｐゴシック" pitchFamily="-110" charset="-128"/>
                <a:cs typeface="ＭＳ Ｐゴシック" pitchFamily="-110" charset="-128"/>
              </a:rPr>
              <a:t>structure and use the same types of modular arithmetic and logical binary operations</a:t>
            </a:r>
          </a:p>
          <a:p>
            <a:r>
              <a:rPr lang="en-US" dirty="0">
                <a:latin typeface="Arial" pitchFamily="-110" charset="0"/>
                <a:ea typeface="ＭＳ Ｐゴシック" pitchFamily="-110" charset="-128"/>
                <a:cs typeface="ＭＳ Ｐゴシック" pitchFamily="-110" charset="-128"/>
              </a:rPr>
              <a:t>as SHA-1. In 2005, NIST announced the intention to phase out approval of SHA-1</a:t>
            </a:r>
          </a:p>
          <a:p>
            <a:r>
              <a:rPr lang="en-US" dirty="0">
                <a:latin typeface="Arial" pitchFamily="-110" charset="0"/>
                <a:ea typeface="ＭＳ Ｐゴシック" pitchFamily="-110" charset="-128"/>
                <a:cs typeface="ＭＳ Ｐゴシック" pitchFamily="-110" charset="-128"/>
              </a:rPr>
              <a:t>and move to a reliance on the other SHA versions by 2010. As discussed in Chapter</a:t>
            </a:r>
          </a:p>
          <a:p>
            <a:r>
              <a:rPr lang="en-US" dirty="0">
                <a:latin typeface="Arial" pitchFamily="-110" charset="0"/>
                <a:ea typeface="ＭＳ Ｐゴシック" pitchFamily="-110" charset="-128"/>
                <a:cs typeface="ＭＳ Ｐゴシック" pitchFamily="-110" charset="-128"/>
              </a:rPr>
              <a:t>21, researchers have demonstrated that SHA-1 is far weaker than its 160-bit hash</a:t>
            </a:r>
          </a:p>
          <a:p>
            <a:r>
              <a:rPr lang="en-US" dirty="0">
                <a:latin typeface="Arial" pitchFamily="-110" charset="0"/>
                <a:ea typeface="ＭＳ Ｐゴシック" pitchFamily="-110" charset="-128"/>
                <a:cs typeface="ＭＳ Ｐゴシック" pitchFamily="-110" charset="-128"/>
              </a:rPr>
              <a:t>length suggests, necessitating the move to the newer versions of SHA.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have discussed the use of hash functions for message authentication and for the</a:t>
            </a:r>
          </a:p>
          <a:p>
            <a:r>
              <a:rPr lang="en-US" dirty="0">
                <a:latin typeface="Arial" pitchFamily="-110" charset="0"/>
                <a:ea typeface="ＭＳ Ｐゴシック" pitchFamily="-110" charset="-128"/>
                <a:cs typeface="ＭＳ Ｐゴシック" pitchFamily="-110" charset="-128"/>
              </a:rPr>
              <a:t>creation of digital signatures (the latter is discussed in more detail later in this chapter).</a:t>
            </a:r>
          </a:p>
          <a:p>
            <a:r>
              <a:rPr lang="en-US" dirty="0">
                <a:latin typeface="Arial" pitchFamily="-110" charset="0"/>
                <a:ea typeface="ＭＳ Ｐゴシック" pitchFamily="-110" charset="-128"/>
                <a:cs typeface="ＭＳ Ｐゴシック" pitchFamily="-110" charset="-128"/>
              </a:rPr>
              <a:t>Here are two other examples of secure hash function applications: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Passwords: Chapter 3 explains a scheme in which a hash of a password is</a:t>
            </a:r>
          </a:p>
          <a:p>
            <a:r>
              <a:rPr lang="en-US" dirty="0">
                <a:latin typeface="Arial" pitchFamily="-110" charset="0"/>
                <a:ea typeface="ＭＳ Ｐゴシック" pitchFamily="-110" charset="-128"/>
                <a:cs typeface="ＭＳ Ｐゴシック" pitchFamily="-110" charset="-128"/>
              </a:rPr>
              <a:t>stored by an operating system rather than the password itself. Thus, the actual</a:t>
            </a:r>
          </a:p>
          <a:p>
            <a:r>
              <a:rPr lang="en-US" dirty="0">
                <a:latin typeface="Arial" pitchFamily="-110" charset="0"/>
                <a:ea typeface="ＭＳ Ｐゴシック" pitchFamily="-110" charset="-128"/>
                <a:cs typeface="ＭＳ Ｐゴシック" pitchFamily="-110" charset="-128"/>
              </a:rPr>
              <a:t>password is not retrievable by a hacker who gains access to the password file.</a:t>
            </a:r>
          </a:p>
          <a:p>
            <a:r>
              <a:rPr lang="en-US" dirty="0">
                <a:latin typeface="Arial" pitchFamily="-110" charset="0"/>
                <a:ea typeface="ＭＳ Ｐゴシック" pitchFamily="-110" charset="-128"/>
                <a:cs typeface="ＭＳ Ｐゴシック" pitchFamily="-110" charset="-128"/>
              </a:rPr>
              <a:t>In simple terms, when a user enters a password, the hash of that password is</a:t>
            </a:r>
          </a:p>
          <a:p>
            <a:r>
              <a:rPr lang="en-US" dirty="0">
                <a:latin typeface="Arial" pitchFamily="-110" charset="0"/>
                <a:ea typeface="ＭＳ Ｐゴシック" pitchFamily="-110" charset="-128"/>
                <a:cs typeface="ＭＳ Ｐゴシック" pitchFamily="-110" charset="-128"/>
              </a:rPr>
              <a:t>compared to the stored hash value for verification. This application requires</a:t>
            </a:r>
          </a:p>
          <a:p>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 and perhaps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Intrusion detection: Store H(F) for each file on a system and secure the hash</a:t>
            </a:r>
          </a:p>
          <a:p>
            <a:r>
              <a:rPr lang="en-US" dirty="0">
                <a:latin typeface="Arial" pitchFamily="-110" charset="0"/>
                <a:ea typeface="ＭＳ Ｐゴシック" pitchFamily="-110" charset="-128"/>
                <a:cs typeface="ＭＳ Ｐゴシック" pitchFamily="-110" charset="-128"/>
              </a:rPr>
              <a:t>values (e.g., on a CD-R that is kept secure). One can later determine if a file has</a:t>
            </a:r>
          </a:p>
          <a:p>
            <a:r>
              <a:rPr lang="en-US" dirty="0">
                <a:latin typeface="Arial" pitchFamily="-110" charset="0"/>
                <a:ea typeface="ＭＳ Ｐゴシック" pitchFamily="-110" charset="-128"/>
                <a:cs typeface="ＭＳ Ｐゴシック" pitchFamily="-110" charset="-128"/>
              </a:rPr>
              <a:t>been modified by </a:t>
            </a:r>
            <a:r>
              <a:rPr lang="en-US" dirty="0" err="1">
                <a:latin typeface="Arial" pitchFamily="-110" charset="0"/>
                <a:ea typeface="ＭＳ Ｐゴシック" pitchFamily="-110" charset="-128"/>
                <a:cs typeface="ＭＳ Ｐゴシック" pitchFamily="-110" charset="-128"/>
              </a:rPr>
              <a:t>recomputing</a:t>
            </a:r>
            <a:r>
              <a:rPr lang="en-US" dirty="0">
                <a:latin typeface="Arial" pitchFamily="-110" charset="0"/>
                <a:ea typeface="ＭＳ Ｐゴシック" pitchFamily="-110" charset="-128"/>
                <a:cs typeface="ＭＳ Ｐゴシック" pitchFamily="-110" charset="-128"/>
              </a:rPr>
              <a:t> H(F). An intruder would need to change F without</a:t>
            </a:r>
          </a:p>
          <a:p>
            <a:r>
              <a:rPr lang="en-US" dirty="0">
                <a:latin typeface="Arial" pitchFamily="-110" charset="0"/>
                <a:ea typeface="ＭＳ Ｐゴシック" pitchFamily="-110" charset="-128"/>
                <a:cs typeface="ＭＳ Ｐゴシック" pitchFamily="-110" charset="-128"/>
              </a:rPr>
              <a:t>changing H(F). This application requires weak second </a:t>
            </a:r>
            <a:r>
              <a:rPr lang="en-US" dirty="0" err="1">
                <a:latin typeface="Arial" pitchFamily="-110" charset="0"/>
                <a:ea typeface="ＭＳ Ｐゴシック" pitchFamily="-110" charset="-128"/>
                <a:cs typeface="ＭＳ Ｐゴシック" pitchFamily="-110" charset="-128"/>
              </a:rPr>
              <a:t>preimage</a:t>
            </a:r>
            <a:r>
              <a:rPr lang="en-US" dirty="0">
                <a:latin typeface="Arial" pitchFamily="-110" charset="0"/>
                <a:ea typeface="ＭＳ Ｐゴシック" pitchFamily="-110" charset="-128"/>
                <a:cs typeface="ＭＳ Ｐゴシック" pitchFamily="-110" charset="-128"/>
              </a:rPr>
              <a:t> resistance</a:t>
            </a:r>
          </a:p>
        </p:txBody>
      </p:sp>
    </p:spTree>
    <p:extLst>
      <p:ext uri="{BB962C8B-B14F-4D97-AF65-F5344CB8AC3E}">
        <p14:creationId xmlns:p14="http://schemas.microsoft.com/office/powerpoint/2010/main" val="140477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Public-key encryption, first publicly proposed by </a:t>
            </a:r>
            <a:r>
              <a:rPr lang="en-US" dirty="0" err="1"/>
              <a:t>Diffie</a:t>
            </a:r>
            <a:r>
              <a:rPr lang="en-US" dirty="0"/>
              <a:t> and Hellman in 1976</a:t>
            </a:r>
          </a:p>
          <a:p>
            <a:pPr>
              <a:defRPr/>
            </a:pPr>
            <a:r>
              <a:rPr lang="en-US" dirty="0"/>
              <a:t>[DIFF76], is the first truly revolutionary advance in encryption in literally thousands</a:t>
            </a:r>
          </a:p>
          <a:p>
            <a:pPr>
              <a:defRPr/>
            </a:pPr>
            <a:r>
              <a:rPr lang="en-US" dirty="0"/>
              <a:t>of years. Public-key algorithms are based on mathematical functions rather than on</a:t>
            </a:r>
          </a:p>
          <a:p>
            <a:pPr>
              <a:defRPr/>
            </a:pPr>
            <a:r>
              <a:rPr lang="en-US" dirty="0"/>
              <a:t>simple operations on bit patterns, such as are used in symmetric encryption algorithms.</a:t>
            </a:r>
          </a:p>
          <a:p>
            <a:pPr>
              <a:defRPr/>
            </a:pPr>
            <a:r>
              <a:rPr lang="en-US" dirty="0"/>
              <a:t>More important, public-key cryptography is </a:t>
            </a:r>
            <a:r>
              <a:rPr lang="en-US" b="1" dirty="0"/>
              <a:t>asymmetric, involving the use</a:t>
            </a:r>
          </a:p>
          <a:p>
            <a:pPr>
              <a:defRPr/>
            </a:pPr>
            <a:r>
              <a:rPr lang="en-US" dirty="0"/>
              <a:t>of two separate keys, in contrast to symmetric encryption, which uses only one key.</a:t>
            </a:r>
          </a:p>
          <a:p>
            <a:pPr>
              <a:defRPr/>
            </a:pPr>
            <a:r>
              <a:rPr lang="en-US" dirty="0"/>
              <a:t>The use of two keys has profound consequences in the areas of confidentiality, key</a:t>
            </a:r>
          </a:p>
          <a:p>
            <a:pPr>
              <a:defRPr/>
            </a:pPr>
            <a:r>
              <a:rPr lang="en-US" dirty="0"/>
              <a:t>distribution, and authentication.</a:t>
            </a:r>
          </a:p>
          <a:p>
            <a:pPr>
              <a:defRPr/>
            </a:pPr>
            <a:endParaRPr lang="en-US" dirty="0"/>
          </a:p>
          <a:p>
            <a:pPr>
              <a:defRPr/>
            </a:pPr>
            <a:r>
              <a:rPr lang="en-US" dirty="0"/>
              <a:t>Before proceeding, we should first mention several common misconceptions</a:t>
            </a:r>
          </a:p>
          <a:p>
            <a:pPr>
              <a:defRPr/>
            </a:pPr>
            <a:r>
              <a:rPr lang="en-US" dirty="0"/>
              <a:t>concerning public-key encryption. One is that public-key encryption is more secure</a:t>
            </a:r>
          </a:p>
          <a:p>
            <a:pPr>
              <a:defRPr/>
            </a:pPr>
            <a:r>
              <a:rPr lang="en-US" dirty="0"/>
              <a:t>from cryptanalysis than symmetric encryption. In fact, the security of any encryption</a:t>
            </a:r>
          </a:p>
          <a:p>
            <a:pPr>
              <a:defRPr/>
            </a:pPr>
            <a:r>
              <a:rPr lang="en-US" dirty="0"/>
              <a:t>scheme depends on (1) the length of the key and (2) the computational work involved</a:t>
            </a:r>
          </a:p>
          <a:p>
            <a:pPr>
              <a:defRPr/>
            </a:pPr>
            <a:r>
              <a:rPr lang="en-US" dirty="0"/>
              <a:t>in breaking a cipher. There is nothing in principle about either symmetric or public-key</a:t>
            </a:r>
          </a:p>
          <a:p>
            <a:pPr>
              <a:defRPr/>
            </a:pPr>
            <a:r>
              <a:rPr lang="en-US" dirty="0"/>
              <a:t>encryption that makes one superior to another from the point of view of resisting cryptanalysis.</a:t>
            </a:r>
          </a:p>
          <a:p>
            <a:pPr>
              <a:defRPr/>
            </a:pPr>
            <a:r>
              <a:rPr lang="en-US" dirty="0"/>
              <a:t>A second misconception is that public-key encryption is a general- purpose</a:t>
            </a:r>
          </a:p>
          <a:p>
            <a:pPr>
              <a:defRPr/>
            </a:pPr>
            <a:r>
              <a:rPr lang="en-US" dirty="0"/>
              <a:t>technique that has made symmetric encryption obsolete. On the contrary, because of</a:t>
            </a:r>
          </a:p>
          <a:p>
            <a:pPr>
              <a:defRPr/>
            </a:pPr>
            <a:r>
              <a:rPr lang="en-US" dirty="0"/>
              <a:t>the computational overhead of current public-key encryption schemes, there seems no</a:t>
            </a:r>
          </a:p>
          <a:p>
            <a:pPr>
              <a:defRPr/>
            </a:pPr>
            <a:r>
              <a:rPr lang="en-US" dirty="0"/>
              <a:t>foreseeable likelihood that symmetric encryption will be abandoned. Finally, there is</a:t>
            </a:r>
          </a:p>
          <a:p>
            <a:pPr>
              <a:defRPr/>
            </a:pPr>
            <a:r>
              <a:rPr lang="en-US" dirty="0"/>
              <a:t>a feeling that key distribution is trivial when using public-key encryption, compared to</a:t>
            </a:r>
          </a:p>
          <a:p>
            <a:pPr>
              <a:defRPr/>
            </a:pPr>
            <a:r>
              <a:rPr lang="en-US" dirty="0"/>
              <a:t>the rather cumbersome handshaking involved with key distribution centers for symmetric</a:t>
            </a:r>
          </a:p>
          <a:p>
            <a:pPr>
              <a:defRPr/>
            </a:pPr>
            <a:r>
              <a:rPr lang="en-US" dirty="0"/>
              <a:t>encryption. For public-key key distribution, some form of protocol is needed,</a:t>
            </a:r>
          </a:p>
          <a:p>
            <a:pPr>
              <a:defRPr/>
            </a:pPr>
            <a:r>
              <a:rPr lang="en-US" dirty="0"/>
              <a:t>often involving a central agent, and the procedures involved are no simpler or any</a:t>
            </a:r>
          </a:p>
          <a:p>
            <a:pPr>
              <a:defRPr/>
            </a:pPr>
            <a:r>
              <a:rPr lang="en-US" dirty="0"/>
              <a:t>more efficient than those required for symmetric encryption.</a:t>
            </a:r>
          </a:p>
          <a:p>
            <a:pPr>
              <a:defRPr/>
            </a:pPr>
            <a:endParaRPr lang="en-US" dirty="0"/>
          </a:p>
          <a:p>
            <a:pPr>
              <a:defRPr/>
            </a:pPr>
            <a:r>
              <a:rPr lang="en-US" dirty="0"/>
              <a:t>As the names suggest, the public key of the pair is made public for others to</a:t>
            </a:r>
          </a:p>
          <a:p>
            <a:pPr>
              <a:defRPr/>
            </a:pPr>
            <a:r>
              <a:rPr lang="en-US" dirty="0"/>
              <a:t>use, while the private key is known only to its owner. A general-purpose public-key</a:t>
            </a:r>
          </a:p>
          <a:p>
            <a:pPr>
              <a:defRPr/>
            </a:pPr>
            <a:r>
              <a:rPr lang="en-US" dirty="0"/>
              <a:t>cryptographic algorithm relies on one key for encryption and a different but related</a:t>
            </a:r>
          </a:p>
          <a:p>
            <a:pPr>
              <a:defRPr/>
            </a:pPr>
            <a:r>
              <a:rPr lang="en-US" dirty="0"/>
              <a:t>key for decryption.</a:t>
            </a:r>
          </a:p>
          <a:p>
            <a:pPr>
              <a:defRPr/>
            </a:pPr>
            <a:endParaRPr lang="en-US" dirty="0"/>
          </a:p>
          <a:p>
            <a:pPr>
              <a:defRPr/>
            </a:pPr>
            <a:r>
              <a:rPr lang="en-US" dirty="0"/>
              <a:t>The essential steps are the following:</a:t>
            </a:r>
          </a:p>
          <a:p>
            <a:pPr>
              <a:defRPr/>
            </a:pPr>
            <a:endParaRPr lang="en-US" b="1" dirty="0"/>
          </a:p>
          <a:p>
            <a:pPr>
              <a:defRPr/>
            </a:pPr>
            <a:r>
              <a:rPr lang="en-US" b="1" dirty="0"/>
              <a:t>1. Each user generates a pair of keys to be used for the encryption and decryption</a:t>
            </a:r>
          </a:p>
          <a:p>
            <a:pPr>
              <a:defRPr/>
            </a:pPr>
            <a:r>
              <a:rPr lang="en-US" dirty="0"/>
              <a:t>of messages.</a:t>
            </a:r>
          </a:p>
          <a:p>
            <a:pPr>
              <a:defRPr/>
            </a:pPr>
            <a:endParaRPr lang="en-US" b="1" dirty="0"/>
          </a:p>
          <a:p>
            <a:pPr>
              <a:defRPr/>
            </a:pPr>
            <a:r>
              <a:rPr lang="en-US" b="1" dirty="0"/>
              <a:t>2. Each user places one of the two keys in a public register or other accessible</a:t>
            </a:r>
          </a:p>
          <a:p>
            <a:pPr>
              <a:defRPr/>
            </a:pPr>
            <a:r>
              <a:rPr lang="en-US" dirty="0"/>
              <a:t>file. This is the public key. The companion key is kept private. As Figure 2.7a</a:t>
            </a:r>
          </a:p>
          <a:p>
            <a:pPr>
              <a:defRPr/>
            </a:pPr>
            <a:r>
              <a:rPr lang="en-US" dirty="0"/>
              <a:t>suggests, each user maintains a collection of public keys obtained from others.</a:t>
            </a:r>
          </a:p>
          <a:p>
            <a:pPr>
              <a:defRPr/>
            </a:pPr>
            <a:endParaRPr lang="en-US" b="1" dirty="0"/>
          </a:p>
          <a:p>
            <a:pPr>
              <a:defRPr/>
            </a:pPr>
            <a:r>
              <a:rPr lang="en-US" b="1" dirty="0"/>
              <a:t>3. If Bob wishes to send a private message to Alice, Bob encrypts the message</a:t>
            </a:r>
          </a:p>
          <a:p>
            <a:pPr>
              <a:defRPr/>
            </a:pPr>
            <a:r>
              <a:rPr lang="en-US" dirty="0"/>
              <a:t>using Alice’s public key.</a:t>
            </a:r>
          </a:p>
          <a:p>
            <a:pPr>
              <a:defRPr/>
            </a:pPr>
            <a:endParaRPr lang="en-US" b="1" dirty="0"/>
          </a:p>
          <a:p>
            <a:pPr>
              <a:defRPr/>
            </a:pPr>
            <a:r>
              <a:rPr lang="en-US" b="1" dirty="0"/>
              <a:t>4. When Alice receives the message, she decrypts it using her private key. No</a:t>
            </a:r>
          </a:p>
          <a:p>
            <a:pPr>
              <a:defRPr/>
            </a:pPr>
            <a:r>
              <a:rPr lang="en-US" dirty="0"/>
              <a:t>other recipient can decrypt the message because only Alice knows Alice’s private</a:t>
            </a:r>
          </a:p>
          <a:p>
            <a:pPr>
              <a:defRPr/>
            </a:pPr>
            <a:r>
              <a:rPr lang="en-US" dirty="0"/>
              <a:t>key.</a:t>
            </a:r>
          </a:p>
          <a:p>
            <a:pPr>
              <a:defRPr/>
            </a:pPr>
            <a:endParaRPr lang="en-US" dirty="0"/>
          </a:p>
          <a:p>
            <a:pPr>
              <a:defRPr/>
            </a:pPr>
            <a:r>
              <a:rPr lang="en-US" dirty="0"/>
              <a:t>With this approach, all participants have access to public keys, and private keys</a:t>
            </a:r>
          </a:p>
          <a:p>
            <a:pPr>
              <a:defRPr/>
            </a:pPr>
            <a:r>
              <a:rPr lang="en-US" dirty="0"/>
              <a:t>are generated locally by each participant and therefore need never be distributed.</a:t>
            </a:r>
          </a:p>
          <a:p>
            <a:pPr>
              <a:defRPr/>
            </a:pPr>
            <a:r>
              <a:rPr lang="en-US" dirty="0"/>
              <a:t>As long as a user protects his or her private key, incoming communication is secure.</a:t>
            </a:r>
          </a:p>
          <a:p>
            <a:pPr>
              <a:defRPr/>
            </a:pPr>
            <a:r>
              <a:rPr lang="en-US" dirty="0"/>
              <a:t>At any time, a user can change the private key and publish the companion public</a:t>
            </a:r>
          </a:p>
          <a:p>
            <a:pPr>
              <a:defRPr/>
            </a:pPr>
            <a:r>
              <a:rPr lang="en-US" dirty="0"/>
              <a:t>key to replace the old public key.</a:t>
            </a:r>
          </a:p>
        </p:txBody>
      </p:sp>
      <p:sp>
        <p:nvSpPr>
          <p:cNvPr id="57348" name="Slide Number Placeholder 3"/>
          <p:cNvSpPr>
            <a:spLocks noGrp="1"/>
          </p:cNvSpPr>
          <p:nvPr>
            <p:ph type="sldNum" sz="quarter" idx="5"/>
          </p:nvPr>
        </p:nvSpPr>
        <p:spPr>
          <a:noFill/>
        </p:spPr>
        <p:txBody>
          <a:bodyPr/>
          <a:lstStyle/>
          <a:p>
            <a:fld id="{F6A03455-7222-D147-8F32-0514DD216503}" type="slidenum">
              <a:rPr lang="en-AU" smtClean="0">
                <a:latin typeface="Arial" pitchFamily="-110" charset="0"/>
              </a:rPr>
              <a:pPr/>
              <a:t>71</a:t>
            </a:fld>
            <a:endParaRPr lang="en-AU">
              <a:latin typeface="Arial" pitchFamily="-110" charset="0"/>
            </a:endParaRPr>
          </a:p>
        </p:txBody>
      </p:sp>
    </p:spTree>
    <p:extLst>
      <p:ext uri="{BB962C8B-B14F-4D97-AF65-F5344CB8AC3E}">
        <p14:creationId xmlns:p14="http://schemas.microsoft.com/office/powerpoint/2010/main" val="948939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A49AD9B-7FA5-144E-8738-8D5A7C56888F}" type="slidenum">
              <a:rPr lang="en-AU">
                <a:latin typeface="Arial" pitchFamily="-110" charset="0"/>
              </a:rPr>
              <a:pPr/>
              <a:t>72</a:t>
            </a:fld>
            <a:endParaRPr lang="en-AU">
              <a:latin typeface="Arial" pitchFamily="-110"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public-key encryption scheme has six ingredients (Figure 2.7a):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Plaintext: This is the readable message or data that is fed into the algorithm as</a:t>
            </a:r>
          </a:p>
          <a:p>
            <a:r>
              <a:rPr lang="en-US" dirty="0">
                <a:latin typeface="Arial" pitchFamily="-110" charset="0"/>
                <a:ea typeface="ＭＳ Ｐゴシック" pitchFamily="-110" charset="-128"/>
                <a:cs typeface="ＭＳ Ｐゴシック" pitchFamily="-110" charset="-128"/>
              </a:rPr>
              <a:t>input.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Encryption algorithm: The encryption algorithm performs various transformations</a:t>
            </a:r>
          </a:p>
          <a:p>
            <a:r>
              <a:rPr lang="en-US" dirty="0">
                <a:latin typeface="Arial" pitchFamily="-110" charset="0"/>
                <a:ea typeface="ＭＳ Ｐゴシック" pitchFamily="-110" charset="-128"/>
                <a:cs typeface="ＭＳ Ｐゴシック" pitchFamily="-110" charset="-128"/>
              </a:rPr>
              <a:t>on the plaintext.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Public and private key: This is a pair of keys that have been selected so that</a:t>
            </a:r>
          </a:p>
          <a:p>
            <a:r>
              <a:rPr lang="en-US" dirty="0">
                <a:latin typeface="Arial" pitchFamily="-110" charset="0"/>
                <a:ea typeface="ＭＳ Ｐゴシック" pitchFamily="-110" charset="-128"/>
                <a:cs typeface="ＭＳ Ｐゴシック" pitchFamily="-110" charset="-128"/>
              </a:rPr>
              <a:t>if one is used for encryption, the other is used for decryption. The exact</a:t>
            </a:r>
          </a:p>
          <a:p>
            <a:r>
              <a:rPr lang="en-US" dirty="0">
                <a:latin typeface="Arial" pitchFamily="-110" charset="0"/>
                <a:ea typeface="ＭＳ Ｐゴシック" pitchFamily="-110" charset="-128"/>
                <a:cs typeface="ＭＳ Ｐゴシック" pitchFamily="-110" charset="-128"/>
              </a:rPr>
              <a:t>transformations performed by the encryption algorithm depend on the public</a:t>
            </a:r>
          </a:p>
          <a:p>
            <a:r>
              <a:rPr lang="en-US" dirty="0">
                <a:latin typeface="Arial" pitchFamily="-110" charset="0"/>
                <a:ea typeface="ＭＳ Ｐゴシック" pitchFamily="-110" charset="-128"/>
                <a:cs typeface="ＭＳ Ｐゴシック" pitchFamily="-110" charset="-128"/>
              </a:rPr>
              <a:t>or private key that is provided as input.</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Ciphertext: This is the scrambled message produced as output. It depends on</a:t>
            </a:r>
          </a:p>
          <a:p>
            <a:r>
              <a:rPr lang="en-US" dirty="0">
                <a:latin typeface="Arial" pitchFamily="-110" charset="0"/>
                <a:ea typeface="ＭＳ Ｐゴシック" pitchFamily="-110" charset="-128"/>
                <a:cs typeface="ＭＳ Ｐゴシック" pitchFamily="-110" charset="-128"/>
              </a:rPr>
              <a:t>the plaintext and the key. For a given message, two different keys will produce</a:t>
            </a:r>
          </a:p>
          <a:p>
            <a:r>
              <a:rPr lang="en-US" dirty="0">
                <a:latin typeface="Arial" pitchFamily="-110" charset="0"/>
                <a:ea typeface="ＭＳ Ｐゴシック" pitchFamily="-110" charset="-128"/>
                <a:cs typeface="ＭＳ Ｐゴシック" pitchFamily="-110" charset="-128"/>
              </a:rPr>
              <a:t>two different </a:t>
            </a:r>
            <a:r>
              <a:rPr lang="en-US" dirty="0" err="1">
                <a:latin typeface="Arial" pitchFamily="-110" charset="0"/>
                <a:ea typeface="ＭＳ Ｐゴシック" pitchFamily="-110" charset="-128"/>
                <a:cs typeface="ＭＳ Ｐゴシック" pitchFamily="-110" charset="-128"/>
              </a:rPr>
              <a:t>ciphertexts</a:t>
            </a:r>
            <a:r>
              <a:rPr lang="en-US" dirty="0">
                <a:latin typeface="Arial" pitchFamily="-110" charset="0"/>
                <a:ea typeface="ＭＳ Ｐゴシック" pitchFamily="-110" charset="-128"/>
                <a:cs typeface="ＭＳ Ｐゴシック" pitchFamily="-110" charset="-128"/>
              </a:rPr>
              <a: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Decryption algorithm: This algorithm accepts the ciphertext and the matching</a:t>
            </a:r>
          </a:p>
          <a:p>
            <a:r>
              <a:rPr lang="en-US" dirty="0">
                <a:latin typeface="Arial" pitchFamily="-110" charset="0"/>
                <a:ea typeface="ＭＳ Ｐゴシック" pitchFamily="-110" charset="-128"/>
                <a:cs typeface="ＭＳ Ｐゴシック" pitchFamily="-110" charset="-128"/>
              </a:rPr>
              <a:t>key and produces the original plaintext.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As the names suggest, the public key of the pair is made public for others to</a:t>
            </a:r>
          </a:p>
          <a:p>
            <a:r>
              <a:rPr lang="en-US" dirty="0">
                <a:latin typeface="Arial" pitchFamily="-110" charset="0"/>
                <a:ea typeface="ＭＳ Ｐゴシック" pitchFamily="-110" charset="-128"/>
                <a:cs typeface="ＭＳ Ｐゴシック" pitchFamily="-110" charset="-128"/>
              </a:rPr>
              <a:t>use, while the private key is known only to its owner. A general-purpose public-key</a:t>
            </a:r>
          </a:p>
          <a:p>
            <a:r>
              <a:rPr lang="en-US" dirty="0">
                <a:latin typeface="Arial" pitchFamily="-110" charset="0"/>
                <a:ea typeface="ＭＳ Ｐゴシック" pitchFamily="-110" charset="-128"/>
                <a:cs typeface="ＭＳ Ｐゴシック" pitchFamily="-110" charset="-128"/>
              </a:rPr>
              <a:t>cryptographic algorithm relies on one key for encryption and a different but related</a:t>
            </a:r>
          </a:p>
          <a:p>
            <a:r>
              <a:rPr lang="en-US" dirty="0">
                <a:latin typeface="Arial" pitchFamily="-110" charset="0"/>
                <a:ea typeface="ＭＳ Ｐゴシック" pitchFamily="-110" charset="-128"/>
                <a:cs typeface="ＭＳ Ｐゴシック" pitchFamily="-110" charset="-128"/>
              </a:rPr>
              <a:t>key for decryption.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essential steps are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Each user generates a pair of keys to be used for the encryption and decryption</a:t>
            </a:r>
          </a:p>
          <a:p>
            <a:r>
              <a:rPr lang="en-US" dirty="0">
                <a:latin typeface="Arial" pitchFamily="-110" charset="0"/>
                <a:ea typeface="ＭＳ Ｐゴシック" pitchFamily="-110" charset="-128"/>
                <a:cs typeface="ＭＳ Ｐゴシック" pitchFamily="-110" charset="-128"/>
              </a:rPr>
              <a:t>of messages.</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Each user places one of the two keys in a public register or other accessible</a:t>
            </a:r>
          </a:p>
          <a:p>
            <a:r>
              <a:rPr lang="en-US" dirty="0">
                <a:latin typeface="Arial" pitchFamily="-110" charset="0"/>
                <a:ea typeface="ＭＳ Ｐゴシック" pitchFamily="-110" charset="-128"/>
                <a:cs typeface="ＭＳ Ｐゴシック" pitchFamily="-110" charset="-128"/>
              </a:rPr>
              <a:t>file. This is the public key. The companion key is kept private. As Figure 2.7a</a:t>
            </a:r>
          </a:p>
          <a:p>
            <a:r>
              <a:rPr lang="en-US" dirty="0">
                <a:latin typeface="Arial" pitchFamily="-110" charset="0"/>
                <a:ea typeface="ＭＳ Ｐゴシック" pitchFamily="-110" charset="-128"/>
                <a:cs typeface="ＭＳ Ｐゴシック" pitchFamily="-110" charset="-128"/>
              </a:rPr>
              <a:t>suggests, each user maintains a collection of public keys obtained from others.</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If Bob wishes to send a private message to Alice, Bob encrypts the message</a:t>
            </a:r>
          </a:p>
          <a:p>
            <a:r>
              <a:rPr lang="en-US" dirty="0">
                <a:latin typeface="Arial" pitchFamily="-110" charset="0"/>
                <a:ea typeface="ＭＳ Ｐゴシック" pitchFamily="-110" charset="-128"/>
                <a:cs typeface="ＭＳ Ｐゴシック" pitchFamily="-110" charset="-128"/>
              </a:rPr>
              <a:t>using Alice’s public key.</a:t>
            </a:r>
          </a:p>
          <a:p>
            <a:r>
              <a:rPr lang="en-US" b="1" dirty="0">
                <a:latin typeface="Arial" pitchFamily="-110" charset="0"/>
                <a:ea typeface="ＭＳ Ｐゴシック" pitchFamily="-110" charset="-128"/>
                <a:cs typeface="ＭＳ Ｐゴシック" pitchFamily="-110" charset="-128"/>
              </a:rPr>
              <a:t>4. When Alice receives the message, she decrypts it using her private key. No</a:t>
            </a:r>
          </a:p>
          <a:p>
            <a:r>
              <a:rPr lang="en-US" dirty="0">
                <a:latin typeface="Arial" pitchFamily="-110" charset="0"/>
                <a:ea typeface="ＭＳ Ｐゴシック" pitchFamily="-110" charset="-128"/>
                <a:cs typeface="ＭＳ Ｐゴシック" pitchFamily="-110" charset="-128"/>
              </a:rPr>
              <a:t>other recipient can decrypt the message because only Alice knows Alice’s private</a:t>
            </a:r>
          </a:p>
          <a:p>
            <a:r>
              <a:rPr lang="en-US" dirty="0">
                <a:latin typeface="Arial" pitchFamily="-110" charset="0"/>
                <a:ea typeface="ＭＳ Ｐゴシック" pitchFamily="-110" charset="-128"/>
                <a:cs typeface="ＭＳ Ｐゴシック" pitchFamily="-110" charset="-128"/>
              </a:rPr>
              <a:t>key.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With this approach, all participants have access to public keys, and private keys</a:t>
            </a:r>
          </a:p>
          <a:p>
            <a:r>
              <a:rPr lang="en-US" dirty="0">
                <a:latin typeface="Arial" pitchFamily="-110" charset="0"/>
                <a:ea typeface="ＭＳ Ｐゴシック" pitchFamily="-110" charset="-128"/>
                <a:cs typeface="ＭＳ Ｐゴシック" pitchFamily="-110" charset="-128"/>
              </a:rPr>
              <a:t>are generated locally by each participant and therefore need never be distributed.</a:t>
            </a:r>
          </a:p>
          <a:p>
            <a:r>
              <a:rPr lang="en-US" dirty="0">
                <a:latin typeface="Arial" pitchFamily="-110" charset="0"/>
                <a:ea typeface="ＭＳ Ｐゴシック" pitchFamily="-110" charset="-128"/>
                <a:cs typeface="ＭＳ Ｐゴシック" pitchFamily="-110" charset="-128"/>
              </a:rPr>
              <a:t>As long as a user protects his or her private key, incoming communication is secure.</a:t>
            </a:r>
          </a:p>
          <a:p>
            <a:r>
              <a:rPr lang="en-US" dirty="0">
                <a:latin typeface="Arial" pitchFamily="-110" charset="0"/>
                <a:ea typeface="ＭＳ Ｐゴシック" pitchFamily="-110" charset="-128"/>
                <a:cs typeface="ＭＳ Ｐゴシック" pitchFamily="-110" charset="-128"/>
              </a:rPr>
              <a:t>At any time, a user can change the private key and publish the companion public</a:t>
            </a:r>
          </a:p>
          <a:p>
            <a:r>
              <a:rPr lang="en-US" dirty="0">
                <a:latin typeface="Arial" pitchFamily="-110" charset="0"/>
                <a:ea typeface="ＭＳ Ｐゴシック" pitchFamily="-110" charset="-128"/>
                <a:cs typeface="ＭＳ Ｐゴシック" pitchFamily="-110" charset="-128"/>
              </a:rPr>
              <a:t>key to replace the old public key.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scheme of Figure 2.7a is directed toward providing </a:t>
            </a:r>
            <a:r>
              <a:rPr lang="en-US" b="1" dirty="0">
                <a:latin typeface="Arial" pitchFamily="-110" charset="0"/>
                <a:ea typeface="ＭＳ Ｐゴシック" pitchFamily="-110" charset="-128"/>
                <a:cs typeface="ＭＳ Ｐゴシック" pitchFamily="-110" charset="-128"/>
              </a:rPr>
              <a:t>confidentiality:</a:t>
            </a:r>
          </a:p>
          <a:p>
            <a:r>
              <a:rPr lang="en-US" dirty="0">
                <a:latin typeface="Arial" pitchFamily="-110" charset="0"/>
                <a:ea typeface="ＭＳ Ｐゴシック" pitchFamily="-110" charset="-128"/>
                <a:cs typeface="ＭＳ Ｐゴシック" pitchFamily="-110" charset="-128"/>
              </a:rPr>
              <a:t>Only the intended recipient should be able to decrypt the ciphertext because only</a:t>
            </a:r>
          </a:p>
          <a:p>
            <a:r>
              <a:rPr lang="en-US" dirty="0">
                <a:latin typeface="Arial" pitchFamily="-110" charset="0"/>
                <a:ea typeface="ＭＳ Ｐゴシック" pitchFamily="-110" charset="-128"/>
                <a:cs typeface="ＭＳ Ｐゴシック" pitchFamily="-110" charset="-128"/>
              </a:rPr>
              <a:t>the intended recipient is in possession of the required private key. Whether in fact</a:t>
            </a:r>
          </a:p>
          <a:p>
            <a:r>
              <a:rPr lang="en-US" dirty="0">
                <a:latin typeface="Arial" pitchFamily="-110" charset="0"/>
                <a:ea typeface="ＭＳ Ｐゴシック" pitchFamily="-110" charset="-128"/>
                <a:cs typeface="ＭＳ Ｐゴシック" pitchFamily="-110" charset="-128"/>
              </a:rPr>
              <a:t>confidentiality is provided depends on a number of factors, including the security of</a:t>
            </a:r>
          </a:p>
          <a:p>
            <a:r>
              <a:rPr lang="en-US" dirty="0">
                <a:latin typeface="Arial" pitchFamily="-110" charset="0"/>
                <a:ea typeface="ＭＳ Ｐゴシック" pitchFamily="-110" charset="-128"/>
                <a:cs typeface="ＭＳ Ｐゴシック" pitchFamily="-110" charset="-128"/>
              </a:rPr>
              <a:t>the algorithm, whether the private key is kept secure, and the security of any protocol</a:t>
            </a:r>
          </a:p>
          <a:p>
            <a:r>
              <a:rPr lang="en-US" dirty="0">
                <a:latin typeface="Arial" pitchFamily="-110" charset="0"/>
                <a:ea typeface="ＭＳ Ｐゴシック" pitchFamily="-110" charset="-128"/>
                <a:cs typeface="ＭＳ Ｐゴシック" pitchFamily="-110" charset="-128"/>
              </a:rPr>
              <a:t>of which the encryption function is a part.</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21370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0CEAF3-508C-8A40-93FA-79212B77D7A3}" type="slidenum">
              <a:rPr lang="en-AU">
                <a:latin typeface="Arial" pitchFamily="-110" charset="0"/>
              </a:rPr>
              <a:pPr/>
              <a:t>73</a:t>
            </a:fld>
            <a:endParaRPr lang="en-AU">
              <a:latin typeface="Arial" pitchFamily="-110"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Figure 2.7b illustrates another mode of operation of public-key cryptography.</a:t>
            </a:r>
          </a:p>
          <a:p>
            <a:r>
              <a:rPr lang="en-US" dirty="0">
                <a:latin typeface="Arial" pitchFamily="-110" charset="0"/>
                <a:ea typeface="ＭＳ Ｐゴシック" pitchFamily="-110" charset="-128"/>
                <a:cs typeface="ＭＳ Ｐゴシック" pitchFamily="-110" charset="-128"/>
              </a:rPr>
              <a:t>In this scheme, a user encrypts data using his or her own private key.</a:t>
            </a:r>
          </a:p>
          <a:p>
            <a:r>
              <a:rPr lang="en-US" dirty="0">
                <a:latin typeface="Arial" pitchFamily="-110" charset="0"/>
                <a:ea typeface="ＭＳ Ｐゴシック" pitchFamily="-110" charset="-128"/>
                <a:cs typeface="ＭＳ Ｐゴシック" pitchFamily="-110" charset="-128"/>
              </a:rPr>
              <a:t>Anyone who knows the corresponding public key will then be able to decrypt the</a:t>
            </a:r>
          </a:p>
          <a:p>
            <a:r>
              <a:rPr lang="en-US" dirty="0">
                <a:latin typeface="Arial" pitchFamily="-110" charset="0"/>
                <a:ea typeface="ＭＳ Ｐゴシック" pitchFamily="-110" charset="-128"/>
                <a:cs typeface="ＭＳ Ｐゴシック" pitchFamily="-110" charset="-128"/>
              </a:rPr>
              <a:t>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scheme of Figure 2.7b is directed toward providing </a:t>
            </a:r>
            <a:r>
              <a:rPr lang="en-US" b="1" dirty="0">
                <a:latin typeface="Arial" pitchFamily="-110" charset="0"/>
                <a:ea typeface="ＭＳ Ｐゴシック" pitchFamily="-110" charset="-128"/>
                <a:cs typeface="ＭＳ Ｐゴシック" pitchFamily="-110" charset="-128"/>
              </a:rPr>
              <a:t>authentication</a:t>
            </a:r>
          </a:p>
          <a:p>
            <a:r>
              <a:rPr lang="en-US" dirty="0">
                <a:latin typeface="Arial" pitchFamily="-110" charset="0"/>
                <a:ea typeface="ＭＳ Ｐゴシック" pitchFamily="-110" charset="-128"/>
                <a:cs typeface="ＭＳ Ｐゴシック" pitchFamily="-110" charset="-128"/>
              </a:rPr>
              <a:t>and/or </a:t>
            </a:r>
            <a:r>
              <a:rPr lang="en-US" b="1" dirty="0">
                <a:latin typeface="Arial" pitchFamily="-110" charset="0"/>
                <a:ea typeface="ＭＳ Ｐゴシック" pitchFamily="-110" charset="-128"/>
                <a:cs typeface="ＭＳ Ｐゴシック" pitchFamily="-110" charset="-128"/>
              </a:rPr>
              <a:t>data integrity. If a user is able to successfully recover the plaintext from</a:t>
            </a:r>
          </a:p>
          <a:p>
            <a:r>
              <a:rPr lang="en-US" dirty="0">
                <a:latin typeface="Arial" pitchFamily="-110" charset="0"/>
                <a:ea typeface="ＭＳ Ｐゴシック" pitchFamily="-110" charset="-128"/>
                <a:cs typeface="ＭＳ Ｐゴシック" pitchFamily="-110" charset="-128"/>
              </a:rPr>
              <a:t>Bob’s ciphertext using Bob’s public key, this indicates that only Bob could have</a:t>
            </a:r>
          </a:p>
          <a:p>
            <a:r>
              <a:rPr lang="en-US" dirty="0">
                <a:latin typeface="Arial" pitchFamily="-110" charset="0"/>
                <a:ea typeface="ＭＳ Ｐゴシック" pitchFamily="-110" charset="-128"/>
                <a:cs typeface="ＭＳ Ｐゴシック" pitchFamily="-110" charset="-128"/>
              </a:rPr>
              <a:t>encrypted the plaintext, thus providing authentication. Further, no one but</a:t>
            </a:r>
          </a:p>
          <a:p>
            <a:r>
              <a:rPr lang="en-US" dirty="0">
                <a:latin typeface="Arial" pitchFamily="-110" charset="0"/>
                <a:ea typeface="ＭＳ Ｐゴシック" pitchFamily="-110" charset="-128"/>
                <a:cs typeface="ＭＳ Ｐゴシック" pitchFamily="-110" charset="-128"/>
              </a:rPr>
              <a:t>Bob would be able to modify the plaintext because only Bob could encrypt the</a:t>
            </a:r>
          </a:p>
          <a:p>
            <a:r>
              <a:rPr lang="en-US" dirty="0">
                <a:latin typeface="Arial" pitchFamily="-110" charset="0"/>
                <a:ea typeface="ＭＳ Ｐゴシック" pitchFamily="-110" charset="-128"/>
                <a:cs typeface="ＭＳ Ｐゴシック" pitchFamily="-110" charset="-128"/>
              </a:rPr>
              <a:t>plaintext with Bob’s private key. Once again, the actual provision of authentication</a:t>
            </a:r>
          </a:p>
          <a:p>
            <a:r>
              <a:rPr lang="en-US" dirty="0">
                <a:latin typeface="Arial" pitchFamily="-110" charset="0"/>
                <a:ea typeface="ＭＳ Ｐゴシック" pitchFamily="-110" charset="-128"/>
                <a:cs typeface="ＭＳ Ｐゴシック" pitchFamily="-110" charset="-128"/>
              </a:rPr>
              <a:t>or data integrity depends on a variety of factors. This issue is addressed</a:t>
            </a:r>
          </a:p>
          <a:p>
            <a:r>
              <a:rPr lang="en-US" dirty="0">
                <a:latin typeface="Arial" pitchFamily="-110" charset="0"/>
                <a:ea typeface="ＭＳ Ｐゴシック" pitchFamily="-110" charset="-128"/>
                <a:cs typeface="ＭＳ Ｐゴシック" pitchFamily="-110" charset="-128"/>
              </a:rPr>
              <a:t>primarily in Chapter 21, but other references are made to it where appropriate in</a:t>
            </a:r>
          </a:p>
          <a:p>
            <a:r>
              <a:rPr lang="en-US" dirty="0">
                <a:latin typeface="Arial" pitchFamily="-110" charset="0"/>
                <a:ea typeface="ＭＳ Ｐゴシック" pitchFamily="-110" charset="-128"/>
                <a:cs typeface="ＭＳ Ｐゴシック" pitchFamily="-110" charset="-128"/>
              </a:rPr>
              <a:t>this text.</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8432136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74</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b="1" dirty="0">
                <a:latin typeface="Arial" pitchFamily="-110" charset="0"/>
                <a:ea typeface="ＭＳ Ｐゴシック" pitchFamily="-110" charset="-128"/>
                <a:cs typeface="ＭＳ Ｐゴシック" pitchFamily="-110" charset="-128"/>
              </a:rPr>
              <a:t>1. It is computationally easy for a party B to generate a pair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private key </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It is computationally easy for a sender A, knowing the public key and the </a:t>
            </a:r>
            <a:r>
              <a:rPr lang="en-US" dirty="0">
                <a:latin typeface="Arial" pitchFamily="-110" charset="0"/>
                <a:ea typeface="ＭＳ Ｐゴシック" pitchFamily="-110" charset="-128"/>
                <a:cs typeface="ＭＳ Ｐゴシック" pitchFamily="-110" charset="-128"/>
              </a:rPr>
              <a:t>message to be encrypted, </a:t>
            </a:r>
            <a:r>
              <a:rPr lang="en-US" i="1" dirty="0">
                <a:latin typeface="Arial" pitchFamily="-110" charset="0"/>
                <a:ea typeface="ＭＳ Ｐゴシック" pitchFamily="-110" charset="-128"/>
                <a:cs typeface="ＭＳ Ｐゴシック" pitchFamily="-110" charset="-128"/>
              </a:rPr>
              <a:t>M, to generate the corresponding ciphertext: </a:t>
            </a:r>
            <a:r>
              <a:rPr lang="en-US" dirty="0">
                <a:latin typeface="Arial" pitchFamily="-110" charset="0"/>
                <a:ea typeface="ＭＳ Ｐゴシック" pitchFamily="-110" charset="-128"/>
                <a:cs typeface="ＭＳ Ｐゴシック" pitchFamily="-110" charset="-128"/>
              </a:rPr>
              <a:t>C = E(</a:t>
            </a:r>
            <a:r>
              <a:rPr lang="en-US" dirty="0" err="1">
                <a:latin typeface="Arial" pitchFamily="-110" charset="0"/>
                <a:ea typeface="ＭＳ Ｐゴシック" pitchFamily="-110" charset="-128"/>
                <a:cs typeface="ＭＳ Ｐゴシック" pitchFamily="-110" charset="-128"/>
              </a:rPr>
              <a:t>PUb</a:t>
            </a:r>
            <a:r>
              <a:rPr lang="en-US" dirty="0">
                <a:latin typeface="Arial" pitchFamily="-110" charset="0"/>
                <a:ea typeface="ＭＳ Ｐゴシック" pitchFamily="-110" charset="-128"/>
                <a:cs typeface="ＭＳ Ｐゴシック" pitchFamily="-110" charset="-128"/>
              </a:rPr>
              <a:t>, M)</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It is computationally easy for the receiver B to decrypt the resulting ciphertext </a:t>
            </a:r>
            <a:r>
              <a:rPr lang="en-US" dirty="0">
                <a:latin typeface="Arial" pitchFamily="-110" charset="0"/>
                <a:ea typeface="ＭＳ Ｐゴシック" pitchFamily="-110" charset="-128"/>
                <a:cs typeface="ＭＳ Ｐゴシック" pitchFamily="-110" charset="-128"/>
              </a:rPr>
              <a:t>using the private key to recover the original message:</a:t>
            </a:r>
          </a:p>
          <a:p>
            <a:r>
              <a:rPr lang="en-US" i="1" dirty="0">
                <a:latin typeface="Arial" pitchFamily="-110" charset="0"/>
                <a:ea typeface="ＭＳ Ｐゴシック" pitchFamily="-110" charset="-128"/>
                <a:cs typeface="ＭＳ Ｐゴシック" pitchFamily="-110" charset="-128"/>
              </a:rPr>
              <a:t>M = D(</a:t>
            </a:r>
            <a:r>
              <a:rPr lang="en-US" i="1" dirty="0" err="1">
                <a:latin typeface="Arial" pitchFamily="-110" charset="0"/>
                <a:ea typeface="ＭＳ Ｐゴシック" pitchFamily="-110" charset="-128"/>
                <a:cs typeface="ＭＳ Ｐゴシック" pitchFamily="-110" charset="-128"/>
              </a:rPr>
              <a:t>PRb,C</a:t>
            </a:r>
            <a:r>
              <a:rPr lang="en-US" i="1" dirty="0">
                <a:latin typeface="Arial" pitchFamily="-110" charset="0"/>
                <a:ea typeface="ＭＳ Ｐゴシック" pitchFamily="-110" charset="-128"/>
                <a:cs typeface="ＭＳ Ｐゴシック" pitchFamily="-110" charset="-128"/>
              </a:rPr>
              <a:t>) = D[</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M)]</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to determine the private key, </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and a ciphertext, </a:t>
            </a:r>
            <a:r>
              <a:rPr lang="en-US" i="1" dirty="0">
                <a:latin typeface="Arial" pitchFamily="-110" charset="0"/>
                <a:ea typeface="ＭＳ Ｐゴシック" pitchFamily="-110" charset="-128"/>
                <a:cs typeface="ＭＳ Ｐゴシック" pitchFamily="-110" charset="-128"/>
              </a:rPr>
              <a:t>C, to recover the original message, 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can add a sixth requirement that, although useful, is not necessary for all public-key applications:</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6. Either of the two related keys can be used for encryption, with the other used </a:t>
            </a:r>
            <a:r>
              <a:rPr lang="en-US" dirty="0">
                <a:latin typeface="Arial" pitchFamily="-110" charset="0"/>
                <a:ea typeface="ＭＳ Ｐゴシック" pitchFamily="-110" charset="-128"/>
                <a:cs typeface="ＭＳ Ｐゴシック" pitchFamily="-110" charset="-128"/>
              </a:rPr>
              <a:t>for decryption.</a:t>
            </a:r>
          </a:p>
          <a:p>
            <a:r>
              <a:rPr lang="en-US" i="1" dirty="0">
                <a:latin typeface="Arial" pitchFamily="-110" charset="0"/>
                <a:ea typeface="ＭＳ Ｐゴシック" pitchFamily="-110" charset="-128"/>
                <a:cs typeface="ＭＳ Ｐゴシック" pitchFamily="-110" charset="-128"/>
              </a:rPr>
              <a:t>M = D[</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M)] = D[</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M)]</a:t>
            </a:r>
          </a:p>
        </p:txBody>
      </p:sp>
    </p:spTree>
    <p:extLst>
      <p:ext uri="{BB962C8B-B14F-4D97-AF65-F5344CB8AC3E}">
        <p14:creationId xmlns:p14="http://schemas.microsoft.com/office/powerpoint/2010/main" val="1197740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75</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b="1" dirty="0">
                <a:latin typeface="Arial" pitchFamily="-110" charset="0"/>
                <a:ea typeface="ＭＳ Ｐゴシック" pitchFamily="-110" charset="-128"/>
                <a:cs typeface="ＭＳ Ｐゴシック" pitchFamily="-110" charset="-128"/>
              </a:rPr>
              <a:t>1. It is computationally easy for a party B to generate a pair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private key </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It is computationally easy for a sender A, knowing the public key and the </a:t>
            </a:r>
            <a:r>
              <a:rPr lang="en-US" dirty="0">
                <a:latin typeface="Arial" pitchFamily="-110" charset="0"/>
                <a:ea typeface="ＭＳ Ｐゴシック" pitchFamily="-110" charset="-128"/>
                <a:cs typeface="ＭＳ Ｐゴシック" pitchFamily="-110" charset="-128"/>
              </a:rPr>
              <a:t>message to be encrypted, </a:t>
            </a:r>
            <a:r>
              <a:rPr lang="en-US" i="1" dirty="0">
                <a:latin typeface="Arial" pitchFamily="-110" charset="0"/>
                <a:ea typeface="ＭＳ Ｐゴシック" pitchFamily="-110" charset="-128"/>
                <a:cs typeface="ＭＳ Ｐゴシック" pitchFamily="-110" charset="-128"/>
              </a:rPr>
              <a:t>M, to generate the corresponding ciphertext: </a:t>
            </a:r>
            <a:r>
              <a:rPr lang="en-US" dirty="0">
                <a:latin typeface="Arial" pitchFamily="-110" charset="0"/>
                <a:ea typeface="ＭＳ Ｐゴシック" pitchFamily="-110" charset="-128"/>
                <a:cs typeface="ＭＳ Ｐゴシック" pitchFamily="-110" charset="-128"/>
              </a:rPr>
              <a:t>C = E(</a:t>
            </a:r>
            <a:r>
              <a:rPr lang="en-US" dirty="0" err="1">
                <a:latin typeface="Arial" pitchFamily="-110" charset="0"/>
                <a:ea typeface="ＭＳ Ｐゴシック" pitchFamily="-110" charset="-128"/>
                <a:cs typeface="ＭＳ Ｐゴシック" pitchFamily="-110" charset="-128"/>
              </a:rPr>
              <a:t>PUb</a:t>
            </a:r>
            <a:r>
              <a:rPr lang="en-US" dirty="0">
                <a:latin typeface="Arial" pitchFamily="-110" charset="0"/>
                <a:ea typeface="ＭＳ Ｐゴシック" pitchFamily="-110" charset="-128"/>
                <a:cs typeface="ＭＳ Ｐゴシック" pitchFamily="-110" charset="-128"/>
              </a:rPr>
              <a:t>, M)</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It is computationally easy for the receiver B to decrypt the resulting ciphertext </a:t>
            </a:r>
            <a:r>
              <a:rPr lang="en-US" dirty="0">
                <a:latin typeface="Arial" pitchFamily="-110" charset="0"/>
                <a:ea typeface="ＭＳ Ｐゴシック" pitchFamily="-110" charset="-128"/>
                <a:cs typeface="ＭＳ Ｐゴシック" pitchFamily="-110" charset="-128"/>
              </a:rPr>
              <a:t>using the private key to recover the original message:</a:t>
            </a:r>
          </a:p>
          <a:p>
            <a:r>
              <a:rPr lang="en-US" i="1" dirty="0">
                <a:latin typeface="Arial" pitchFamily="-110" charset="0"/>
                <a:ea typeface="ＭＳ Ｐゴシック" pitchFamily="-110" charset="-128"/>
                <a:cs typeface="ＭＳ Ｐゴシック" pitchFamily="-110" charset="-128"/>
              </a:rPr>
              <a:t>M = D(</a:t>
            </a:r>
            <a:r>
              <a:rPr lang="en-US" i="1" dirty="0" err="1">
                <a:latin typeface="Arial" pitchFamily="-110" charset="0"/>
                <a:ea typeface="ＭＳ Ｐゴシック" pitchFamily="-110" charset="-128"/>
                <a:cs typeface="ＭＳ Ｐゴシック" pitchFamily="-110" charset="-128"/>
              </a:rPr>
              <a:t>PRb,C</a:t>
            </a:r>
            <a:r>
              <a:rPr lang="en-US" i="1" dirty="0">
                <a:latin typeface="Arial" pitchFamily="-110" charset="0"/>
                <a:ea typeface="ＭＳ Ｐゴシック" pitchFamily="-110" charset="-128"/>
                <a:cs typeface="ＭＳ Ｐゴシック" pitchFamily="-110" charset="-128"/>
              </a:rPr>
              <a:t>) = D[</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M)]</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to determine the private key, </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It is computationally infeasible for an opponent, knowing the public key, </a:t>
            </a:r>
            <a:r>
              <a:rPr lang="en-US" b="1" i="1" dirty="0" err="1">
                <a:latin typeface="Arial" pitchFamily="-110" charset="0"/>
                <a:ea typeface="ＭＳ Ｐゴシック" pitchFamily="-110" charset="-128"/>
                <a:cs typeface="ＭＳ Ｐゴシック" pitchFamily="-110" charset="-128"/>
              </a:rPr>
              <a:t>PUb</a:t>
            </a:r>
            <a:r>
              <a:rPr lang="en-US" b="1" i="1" dirty="0">
                <a:latin typeface="Arial" pitchFamily="-110" charset="0"/>
                <a:ea typeface="ＭＳ Ｐゴシック" pitchFamily="-110" charset="-128"/>
                <a:cs typeface="ＭＳ Ｐゴシック" pitchFamily="-110" charset="-128"/>
              </a:rPr>
              <a:t>, </a:t>
            </a:r>
            <a:r>
              <a:rPr lang="en-US" dirty="0">
                <a:latin typeface="Arial" pitchFamily="-110" charset="0"/>
                <a:ea typeface="ＭＳ Ｐゴシック" pitchFamily="-110" charset="-128"/>
                <a:cs typeface="ＭＳ Ｐゴシック" pitchFamily="-110" charset="-128"/>
              </a:rPr>
              <a:t>and a ciphertext, </a:t>
            </a:r>
            <a:r>
              <a:rPr lang="en-US" i="1" dirty="0">
                <a:latin typeface="Arial" pitchFamily="-110" charset="0"/>
                <a:ea typeface="ＭＳ Ｐゴシック" pitchFamily="-110" charset="-128"/>
                <a:cs typeface="ＭＳ Ｐゴシック" pitchFamily="-110" charset="-128"/>
              </a:rPr>
              <a:t>C, to recover the original message, 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We can add a sixth requirement that, although useful, is not necessary for all public-key applications:</a:t>
            </a:r>
          </a:p>
          <a:p>
            <a:endParaRPr lang="en-US"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6. Either of the two related keys can be used for encryption, with the other used </a:t>
            </a:r>
            <a:r>
              <a:rPr lang="en-US" dirty="0">
                <a:latin typeface="Arial" pitchFamily="-110" charset="0"/>
                <a:ea typeface="ＭＳ Ｐゴシック" pitchFamily="-110" charset="-128"/>
                <a:cs typeface="ＭＳ Ｐゴシック" pitchFamily="-110" charset="-128"/>
              </a:rPr>
              <a:t>for decryption.</a:t>
            </a:r>
          </a:p>
          <a:p>
            <a:r>
              <a:rPr lang="en-US" i="1" dirty="0">
                <a:latin typeface="Arial" pitchFamily="-110" charset="0"/>
                <a:ea typeface="ＭＳ Ｐゴシック" pitchFamily="-110" charset="-128"/>
                <a:cs typeface="ＭＳ Ｐゴシック" pitchFamily="-110" charset="-128"/>
              </a:rPr>
              <a:t>M = D[</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M)] = D[</a:t>
            </a:r>
            <a:r>
              <a:rPr lang="en-US" i="1" dirty="0" err="1">
                <a:latin typeface="Arial" pitchFamily="-110" charset="0"/>
                <a:ea typeface="ＭＳ Ｐゴシック" pitchFamily="-110" charset="-128"/>
                <a:cs typeface="ＭＳ Ｐゴシック" pitchFamily="-110" charset="-128"/>
              </a:rPr>
              <a:t>PRb</a:t>
            </a:r>
            <a:r>
              <a:rPr lang="en-US" i="1" dirty="0">
                <a:latin typeface="Arial" pitchFamily="-110" charset="0"/>
                <a:ea typeface="ＭＳ Ｐゴシック" pitchFamily="-110" charset="-128"/>
                <a:cs typeface="ＭＳ Ｐゴシック" pitchFamily="-110" charset="-128"/>
              </a:rPr>
              <a:t>, E(</a:t>
            </a:r>
            <a:r>
              <a:rPr lang="en-US" i="1" dirty="0" err="1">
                <a:latin typeface="Arial" pitchFamily="-110" charset="0"/>
                <a:ea typeface="ＭＳ Ｐゴシック" pitchFamily="-110" charset="-128"/>
                <a:cs typeface="ＭＳ Ｐゴシック" pitchFamily="-110" charset="-128"/>
              </a:rPr>
              <a:t>PUb</a:t>
            </a:r>
            <a:r>
              <a:rPr lang="en-US" i="1" dirty="0">
                <a:latin typeface="Arial" pitchFamily="-110" charset="0"/>
                <a:ea typeface="ＭＳ Ｐゴシック" pitchFamily="-110" charset="-128"/>
                <a:cs typeface="ＭＳ Ｐゴシック" pitchFamily="-110" charset="-128"/>
              </a:rPr>
              <a:t>, M)]</a:t>
            </a:r>
          </a:p>
        </p:txBody>
      </p:sp>
    </p:spTree>
    <p:extLst>
      <p:ext uri="{BB962C8B-B14F-4D97-AF65-F5344CB8AC3E}">
        <p14:creationId xmlns:p14="http://schemas.microsoft.com/office/powerpoint/2010/main" val="147140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סיכום</a:t>
            </a:r>
            <a:r>
              <a:rPr lang="he-IL" baseline="0" dirty="0"/>
              <a:t> של מנגנוני הצפנה לפי קטגוריות</a:t>
            </a:r>
            <a:endParaRPr lang="en-US" dirty="0"/>
          </a:p>
        </p:txBody>
      </p:sp>
      <p:sp>
        <p:nvSpPr>
          <p:cNvPr id="4" name="Slide Number Placeholder 3"/>
          <p:cNvSpPr>
            <a:spLocks noGrp="1"/>
          </p:cNvSpPr>
          <p:nvPr>
            <p:ph type="sldNum" sz="quarter" idx="10"/>
          </p:nvPr>
        </p:nvSpPr>
        <p:spPr/>
        <p:txBody>
          <a:bodyPr/>
          <a:lstStyle/>
          <a:p>
            <a:fld id="{CA4973B5-DB7C-4C76-8CF0-22D91795405D}" type="slidenum">
              <a:rPr lang="en-US" smtClean="0"/>
              <a:t>8</a:t>
            </a:fld>
            <a:endParaRPr lang="en-US"/>
          </a:p>
        </p:txBody>
      </p:sp>
    </p:spTree>
    <p:extLst>
      <p:ext uri="{BB962C8B-B14F-4D97-AF65-F5344CB8AC3E}">
        <p14:creationId xmlns:p14="http://schemas.microsoft.com/office/powerpoint/2010/main" val="423721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EDA176F-E2B2-EC45-8A34-11E64519DC91}" type="slidenum">
              <a:rPr lang="en-AU">
                <a:latin typeface="Arial" pitchFamily="-110" charset="0"/>
              </a:rPr>
              <a:pPr/>
              <a:t>76</a:t>
            </a:fld>
            <a:endParaRPr lang="en-AU">
              <a:latin typeface="Arial" pitchFamily="-110"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b="1" i="1" dirty="0">
                <a:latin typeface="Arial" pitchFamily="-110" charset="0"/>
                <a:ea typeface="ＭＳ Ｐゴシック" pitchFamily="-110" charset="-128"/>
                <a:cs typeface="ＭＳ Ｐゴシック" pitchFamily="-110" charset="-128"/>
              </a:rPr>
              <a:t>RSA One of the first public-key schemes was developed in 1977 by Ron </a:t>
            </a:r>
            <a:r>
              <a:rPr lang="en-US" b="1" i="1" dirty="0" err="1">
                <a:latin typeface="Arial" pitchFamily="-110" charset="0"/>
                <a:ea typeface="ＭＳ Ｐゴシック" pitchFamily="-110" charset="-128"/>
                <a:cs typeface="ＭＳ Ｐゴシック" pitchFamily="-110" charset="-128"/>
              </a:rPr>
              <a:t>Rivest</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Adi</a:t>
            </a:r>
            <a:endParaRPr lang="en-US" b="1" i="1"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Shamir, and Len </a:t>
            </a:r>
            <a:r>
              <a:rPr lang="en-US" dirty="0" err="1">
                <a:latin typeface="Arial" pitchFamily="-110" charset="0"/>
                <a:ea typeface="ＭＳ Ｐゴシック" pitchFamily="-110" charset="-128"/>
                <a:cs typeface="ＭＳ Ｐゴシック" pitchFamily="-110" charset="-128"/>
              </a:rPr>
              <a:t>Adleman</a:t>
            </a:r>
            <a:r>
              <a:rPr lang="en-US" dirty="0">
                <a:latin typeface="Arial" pitchFamily="-110" charset="0"/>
                <a:ea typeface="ＭＳ Ｐゴシック" pitchFamily="-110" charset="-128"/>
                <a:cs typeface="ＭＳ Ｐゴシック" pitchFamily="-110" charset="-128"/>
              </a:rPr>
              <a:t> at MIT and first published in 1978 [RIVE78]. The RSA</a:t>
            </a:r>
          </a:p>
          <a:p>
            <a:r>
              <a:rPr lang="en-US" dirty="0">
                <a:latin typeface="Arial" pitchFamily="-110" charset="0"/>
                <a:ea typeface="ＭＳ Ｐゴシック" pitchFamily="-110" charset="-128"/>
                <a:cs typeface="ＭＳ Ｐゴシック" pitchFamily="-110" charset="-128"/>
              </a:rPr>
              <a:t>scheme has since reigned supreme as the most widely accepted and implemented</a:t>
            </a:r>
          </a:p>
          <a:p>
            <a:r>
              <a:rPr lang="en-US" dirty="0">
                <a:latin typeface="Arial" pitchFamily="-110" charset="0"/>
                <a:ea typeface="ＭＳ Ｐゴシック" pitchFamily="-110" charset="-128"/>
                <a:cs typeface="ＭＳ Ｐゴシック" pitchFamily="-110" charset="-128"/>
              </a:rPr>
              <a:t>approach to public-key encryption. RSA is a block cipher in which the plaintext and</a:t>
            </a:r>
          </a:p>
          <a:p>
            <a:r>
              <a:rPr lang="en-US" dirty="0">
                <a:latin typeface="Arial" pitchFamily="-110" charset="0"/>
                <a:ea typeface="ＭＳ Ｐゴシック" pitchFamily="-110" charset="-128"/>
                <a:cs typeface="ＭＳ Ｐゴシック" pitchFamily="-110" charset="-128"/>
              </a:rPr>
              <a:t>ciphertext are integers between 0 and </a:t>
            </a:r>
            <a:r>
              <a:rPr lang="en-US" i="1" dirty="0">
                <a:latin typeface="Arial" pitchFamily="-110" charset="0"/>
                <a:ea typeface="ＭＳ Ｐゴシック" pitchFamily="-110" charset="-128"/>
                <a:cs typeface="ＭＳ Ｐゴシック" pitchFamily="-110" charset="-128"/>
              </a:rPr>
              <a:t>n – 1 for some 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In 1977, the three inventors of RSA dared </a:t>
            </a:r>
            <a:r>
              <a:rPr lang="en-US" i="1" dirty="0">
                <a:latin typeface="Arial" pitchFamily="-110" charset="0"/>
                <a:ea typeface="ＭＳ Ｐゴシック" pitchFamily="-110" charset="-128"/>
                <a:cs typeface="ＭＳ Ｐゴシック" pitchFamily="-110" charset="-128"/>
              </a:rPr>
              <a:t>Scientific American readers to decode</a:t>
            </a:r>
          </a:p>
          <a:p>
            <a:r>
              <a:rPr lang="en-US" dirty="0">
                <a:latin typeface="Arial" pitchFamily="-110" charset="0"/>
                <a:ea typeface="ＭＳ Ｐゴシック" pitchFamily="-110" charset="-128"/>
                <a:cs typeface="ＭＳ Ｐゴシック" pitchFamily="-110" charset="-128"/>
              </a:rPr>
              <a:t>a cipher they printed in Martin Gardner’s “Mathematical Games” column. They</a:t>
            </a:r>
          </a:p>
          <a:p>
            <a:r>
              <a:rPr lang="en-US" dirty="0">
                <a:latin typeface="Arial" pitchFamily="-110" charset="0"/>
                <a:ea typeface="ＭＳ Ｐゴシック" pitchFamily="-110" charset="-128"/>
                <a:cs typeface="ＭＳ Ｐゴシック" pitchFamily="-110" charset="-128"/>
              </a:rPr>
              <a:t>offered a $100 reward for the return of a plaintext sentence, an event they predicted</a:t>
            </a:r>
          </a:p>
          <a:p>
            <a:r>
              <a:rPr lang="en-US" dirty="0">
                <a:latin typeface="Arial" pitchFamily="-110" charset="0"/>
                <a:ea typeface="ＭＳ Ｐゴシック" pitchFamily="-110" charset="-128"/>
                <a:cs typeface="ＭＳ Ｐゴシック" pitchFamily="-110" charset="-128"/>
              </a:rPr>
              <a:t>might not occur for some 40 quadrillion years. In April of 1994, a group working over</a:t>
            </a:r>
          </a:p>
          <a:p>
            <a:r>
              <a:rPr lang="en-US" dirty="0">
                <a:latin typeface="Arial" pitchFamily="-110" charset="0"/>
                <a:ea typeface="ＭＳ Ｐゴシック" pitchFamily="-110" charset="-128"/>
                <a:cs typeface="ＭＳ Ｐゴシック" pitchFamily="-110" charset="-128"/>
              </a:rPr>
              <a:t>the Internet and using over 1600 computers claimed the prize after only eight months</a:t>
            </a:r>
          </a:p>
          <a:p>
            <a:r>
              <a:rPr lang="en-US" dirty="0">
                <a:latin typeface="Arial" pitchFamily="-110" charset="0"/>
                <a:ea typeface="ＭＳ Ｐゴシック" pitchFamily="-110" charset="-128"/>
                <a:cs typeface="ＭＳ Ｐゴシック" pitchFamily="-110" charset="-128"/>
              </a:rPr>
              <a:t>of work [LEUT94]. This challenge used a public-key size (length of </a:t>
            </a:r>
            <a:r>
              <a:rPr lang="en-US" i="1" dirty="0">
                <a:latin typeface="Arial" pitchFamily="-110" charset="0"/>
                <a:ea typeface="ＭＳ Ｐゴシック" pitchFamily="-110" charset="-128"/>
                <a:cs typeface="ＭＳ Ｐゴシック" pitchFamily="-110" charset="-128"/>
              </a:rPr>
              <a:t>n) of 129 decimal</a:t>
            </a:r>
          </a:p>
          <a:p>
            <a:r>
              <a:rPr lang="en-US" dirty="0">
                <a:latin typeface="Arial" pitchFamily="-110" charset="0"/>
                <a:ea typeface="ＭＳ Ｐゴシック" pitchFamily="-110" charset="-128"/>
                <a:cs typeface="ＭＳ Ｐゴシック" pitchFamily="-110" charset="-128"/>
              </a:rPr>
              <a:t>digits, or around 428 bits. This result does not invalidate the use of RSA; it simply</a:t>
            </a:r>
          </a:p>
          <a:p>
            <a:r>
              <a:rPr lang="en-US" dirty="0">
                <a:latin typeface="Arial" pitchFamily="-110" charset="0"/>
                <a:ea typeface="ＭＳ Ｐゴシック" pitchFamily="-110" charset="-128"/>
                <a:cs typeface="ＭＳ Ｐゴシック" pitchFamily="-110" charset="-128"/>
              </a:rPr>
              <a:t>means that larger key sizes must be used. Cur </a:t>
            </a:r>
            <a:r>
              <a:rPr lang="en-US" dirty="0" err="1">
                <a:latin typeface="Arial" pitchFamily="-110" charset="0"/>
                <a:ea typeface="ＭＳ Ｐゴシック" pitchFamily="-110" charset="-128"/>
                <a:cs typeface="ＭＳ Ｐゴシック" pitchFamily="-110" charset="-128"/>
              </a:rPr>
              <a:t>rently</a:t>
            </a:r>
            <a:r>
              <a:rPr lang="en-US" dirty="0">
                <a:latin typeface="Arial" pitchFamily="-110" charset="0"/>
                <a:ea typeface="ＭＳ Ｐゴシック" pitchFamily="-110" charset="-128"/>
                <a:cs typeface="ＭＳ Ｐゴシック" pitchFamily="-110" charset="-128"/>
              </a:rPr>
              <a:t>, a 1024-bit key size (about 300</a:t>
            </a:r>
          </a:p>
          <a:p>
            <a:r>
              <a:rPr lang="en-US" dirty="0">
                <a:latin typeface="Arial" pitchFamily="-110" charset="0"/>
                <a:ea typeface="ＭＳ Ｐゴシック" pitchFamily="-110" charset="-128"/>
                <a:cs typeface="ＭＳ Ｐゴシック" pitchFamily="-110" charset="-128"/>
              </a:rPr>
              <a:t>decimal digits) is considered strong enough for virtually all applications.</a:t>
            </a:r>
          </a:p>
          <a:p>
            <a:endParaRPr lang="en-US" b="1" i="1"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DIFFIE-HELLMAN KEY AGREEMENT The first published public-key </a:t>
            </a:r>
            <a:r>
              <a:rPr lang="en-US" b="1" i="1" dirty="0" err="1">
                <a:latin typeface="Arial" pitchFamily="-110" charset="0"/>
                <a:ea typeface="ＭＳ Ｐゴシック" pitchFamily="-110" charset="-128"/>
                <a:cs typeface="ＭＳ Ｐゴシック" pitchFamily="-110" charset="-128"/>
              </a:rPr>
              <a:t>algo</a:t>
            </a:r>
            <a:r>
              <a:rPr lang="en-US" b="1" i="1" dirty="0">
                <a:latin typeface="Arial" pitchFamily="-110" charset="0"/>
                <a:ea typeface="ＭＳ Ｐゴシック" pitchFamily="-110" charset="-128"/>
                <a:cs typeface="ＭＳ Ｐゴシック" pitchFamily="-110" charset="-128"/>
              </a:rPr>
              <a:t> </a:t>
            </a:r>
            <a:r>
              <a:rPr lang="en-US" b="1" i="1" dirty="0" err="1">
                <a:latin typeface="Arial" pitchFamily="-110" charset="0"/>
                <a:ea typeface="ＭＳ Ｐゴシック" pitchFamily="-110" charset="-128"/>
                <a:cs typeface="ＭＳ Ｐゴシック" pitchFamily="-110" charset="-128"/>
              </a:rPr>
              <a:t>rithm</a:t>
            </a:r>
            <a:endParaRPr lang="en-US" b="1" i="1"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appeared in the seminal paper by </a:t>
            </a:r>
            <a:r>
              <a:rPr lang="en-US" dirty="0" err="1">
                <a:latin typeface="Arial" pitchFamily="-110" charset="0"/>
                <a:ea typeface="ＭＳ Ｐゴシック" pitchFamily="-110" charset="-128"/>
                <a:cs typeface="ＭＳ Ｐゴシック" pitchFamily="-110" charset="-128"/>
              </a:rPr>
              <a:t>Diffie</a:t>
            </a:r>
            <a:r>
              <a:rPr lang="en-US" dirty="0">
                <a:latin typeface="Arial" pitchFamily="-110" charset="0"/>
                <a:ea typeface="ＭＳ Ｐゴシック" pitchFamily="-110" charset="-128"/>
                <a:cs typeface="ＭＳ Ｐゴシック" pitchFamily="-110" charset="-128"/>
              </a:rPr>
              <a:t> and Hellman that defined public-key</a:t>
            </a:r>
          </a:p>
          <a:p>
            <a:r>
              <a:rPr lang="en-US" dirty="0">
                <a:latin typeface="Arial" pitchFamily="-110" charset="0"/>
                <a:ea typeface="ＭＳ Ｐゴシック" pitchFamily="-110" charset="-128"/>
                <a:cs typeface="ＭＳ Ｐゴシック" pitchFamily="-110" charset="-128"/>
              </a:rPr>
              <a:t>cryptography [DIFF76] and is generally referred to as </a:t>
            </a:r>
            <a:r>
              <a:rPr lang="en-US" dirty="0" err="1">
                <a:latin typeface="Arial" pitchFamily="-110" charset="0"/>
                <a:ea typeface="ＭＳ Ｐゴシック" pitchFamily="-110" charset="-128"/>
                <a:cs typeface="ＭＳ Ｐゴシック" pitchFamily="-110" charset="-128"/>
              </a:rPr>
              <a:t>Diffie</a:t>
            </a:r>
            <a:r>
              <a:rPr lang="en-US" dirty="0">
                <a:latin typeface="Arial" pitchFamily="-110" charset="0"/>
                <a:ea typeface="ＭＳ Ｐゴシック" pitchFamily="-110" charset="-128"/>
                <a:cs typeface="ＭＳ Ｐゴシック" pitchFamily="-110" charset="-128"/>
              </a:rPr>
              <a:t>-Hellman key exchange,</a:t>
            </a:r>
          </a:p>
          <a:p>
            <a:r>
              <a:rPr lang="en-US" dirty="0">
                <a:latin typeface="Arial" pitchFamily="-110" charset="0"/>
                <a:ea typeface="ＭＳ Ｐゴシック" pitchFamily="-110" charset="-128"/>
                <a:cs typeface="ＭＳ Ｐゴシック" pitchFamily="-110" charset="-128"/>
              </a:rPr>
              <a:t>or key agreement. A number of commercial products employ this key exchange</a:t>
            </a:r>
          </a:p>
          <a:p>
            <a:r>
              <a:rPr lang="en-US" dirty="0">
                <a:latin typeface="Arial" pitchFamily="-110" charset="0"/>
                <a:ea typeface="ＭＳ Ｐゴシック" pitchFamily="-110" charset="-128"/>
                <a:cs typeface="ＭＳ Ｐゴシック" pitchFamily="-110" charset="-128"/>
              </a:rPr>
              <a:t>technique.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purpose of the algorithm is to enable two users to securely reach agreement</a:t>
            </a:r>
          </a:p>
          <a:p>
            <a:r>
              <a:rPr lang="en-US" dirty="0">
                <a:latin typeface="Arial" pitchFamily="-110" charset="0"/>
                <a:ea typeface="ＭＳ Ｐゴシック" pitchFamily="-110" charset="-128"/>
                <a:cs typeface="ＭＳ Ｐゴシック" pitchFamily="-110" charset="-128"/>
              </a:rPr>
              <a:t>about a shared secret that can be used as a secret key for subsequent symmetric</a:t>
            </a:r>
          </a:p>
          <a:p>
            <a:r>
              <a:rPr lang="en-US" dirty="0">
                <a:latin typeface="Arial" pitchFamily="-110" charset="0"/>
                <a:ea typeface="ＭＳ Ｐゴシック" pitchFamily="-110" charset="-128"/>
                <a:cs typeface="ＭＳ Ｐゴシック" pitchFamily="-110" charset="-128"/>
              </a:rPr>
              <a:t>encryption of messages. The algorithm itself is limited to the exchange of the keys.</a:t>
            </a:r>
          </a:p>
          <a:p>
            <a:endParaRPr lang="en-US" b="1" i="1"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DIGITAL SIGNATURE STANDARD The National Institute of Standards and Technology</a:t>
            </a:r>
          </a:p>
          <a:p>
            <a:r>
              <a:rPr lang="en-US" dirty="0">
                <a:latin typeface="Arial" pitchFamily="-110" charset="0"/>
                <a:ea typeface="ＭＳ Ｐゴシック" pitchFamily="-110" charset="-128"/>
                <a:cs typeface="ＭＳ Ｐゴシック" pitchFamily="-110" charset="-128"/>
              </a:rPr>
              <a:t>(NIST) has published Federal Information Processing Standard FIPS PUB 186,</a:t>
            </a:r>
          </a:p>
          <a:p>
            <a:r>
              <a:rPr lang="en-US" dirty="0">
                <a:latin typeface="Arial" pitchFamily="-110" charset="0"/>
                <a:ea typeface="ＭＳ Ｐゴシック" pitchFamily="-110" charset="-128"/>
                <a:cs typeface="ＭＳ Ｐゴシック" pitchFamily="-110" charset="-128"/>
              </a:rPr>
              <a:t>known as the Digital Signature Standard (DSS). The DSS makes use of SHA-1</a:t>
            </a:r>
          </a:p>
          <a:p>
            <a:r>
              <a:rPr lang="en-US" dirty="0">
                <a:latin typeface="Arial" pitchFamily="-110" charset="0"/>
                <a:ea typeface="ＭＳ Ｐゴシック" pitchFamily="-110" charset="-128"/>
                <a:cs typeface="ＭＳ Ｐゴシック" pitchFamily="-110" charset="-128"/>
              </a:rPr>
              <a:t>and presents a new digital signature technique, the Digital Signature Algorithm</a:t>
            </a:r>
          </a:p>
          <a:p>
            <a:r>
              <a:rPr lang="en-US" dirty="0">
                <a:latin typeface="Arial" pitchFamily="-110" charset="0"/>
                <a:ea typeface="ＭＳ Ｐゴシック" pitchFamily="-110" charset="-128"/>
                <a:cs typeface="ＭＳ Ｐゴシック" pitchFamily="-110" charset="-128"/>
              </a:rPr>
              <a:t>(DSA). The DSS was originally proposed in 1991 and revised in 1993 in response to</a:t>
            </a:r>
          </a:p>
          <a:p>
            <a:r>
              <a:rPr lang="en-US" dirty="0">
                <a:latin typeface="Arial" pitchFamily="-110" charset="0"/>
                <a:ea typeface="ＭＳ Ｐゴシック" pitchFamily="-110" charset="-128"/>
                <a:cs typeface="ＭＳ Ｐゴシック" pitchFamily="-110" charset="-128"/>
              </a:rPr>
              <a:t>public feedback concerning the security of the scheme. There was a further minor</a:t>
            </a:r>
          </a:p>
          <a:p>
            <a:r>
              <a:rPr lang="en-US" dirty="0">
                <a:latin typeface="Arial" pitchFamily="-110" charset="0"/>
                <a:ea typeface="ＭＳ Ｐゴシック" pitchFamily="-110" charset="-128"/>
                <a:cs typeface="ＭＳ Ｐゴシック" pitchFamily="-110" charset="-128"/>
              </a:rPr>
              <a:t>revision in 1996. The DSS uses an algorithm that is designed to provide only the digital</a:t>
            </a:r>
          </a:p>
          <a:p>
            <a:r>
              <a:rPr lang="en-US" dirty="0">
                <a:latin typeface="Arial" pitchFamily="-110" charset="0"/>
                <a:ea typeface="ＭＳ Ｐゴシック" pitchFamily="-110" charset="-128"/>
                <a:cs typeface="ＭＳ Ｐゴシック" pitchFamily="-110" charset="-128"/>
              </a:rPr>
              <a:t>signature function. Unlike RSA, it cannot be used for encryption or key exchange.</a:t>
            </a:r>
          </a:p>
          <a:p>
            <a:endParaRPr lang="en-US" b="1" i="1" dirty="0">
              <a:latin typeface="Arial" pitchFamily="-110" charset="0"/>
              <a:ea typeface="ＭＳ Ｐゴシック" pitchFamily="-110" charset="-128"/>
              <a:cs typeface="ＭＳ Ｐゴシック" pitchFamily="-110" charset="-128"/>
            </a:endParaRPr>
          </a:p>
          <a:p>
            <a:r>
              <a:rPr lang="en-US" b="1" i="1" dirty="0">
                <a:latin typeface="Arial" pitchFamily="-110" charset="0"/>
                <a:ea typeface="ＭＳ Ｐゴシック" pitchFamily="-110" charset="-128"/>
                <a:cs typeface="ＭＳ Ｐゴシック" pitchFamily="-110" charset="-128"/>
              </a:rPr>
              <a:t>ELLIPTIC CURVE CRYPTOGRAPHY The vast majority of the products and standards</a:t>
            </a:r>
          </a:p>
          <a:p>
            <a:r>
              <a:rPr lang="en-US" dirty="0">
                <a:latin typeface="Arial" pitchFamily="-110" charset="0"/>
                <a:ea typeface="ＭＳ Ｐゴシック" pitchFamily="-110" charset="-128"/>
                <a:cs typeface="ＭＳ Ｐゴシック" pitchFamily="-110" charset="-128"/>
              </a:rPr>
              <a:t>that use public-key cryptography for encryption and digital signatures use RSA.</a:t>
            </a:r>
          </a:p>
          <a:p>
            <a:r>
              <a:rPr lang="en-US" dirty="0">
                <a:latin typeface="Arial" pitchFamily="-110" charset="0"/>
                <a:ea typeface="ＭＳ Ｐゴシック" pitchFamily="-110" charset="-128"/>
                <a:cs typeface="ＭＳ Ｐゴシック" pitchFamily="-110" charset="-128"/>
              </a:rPr>
              <a:t>The bit length for secure RSA use has increased over recent years, and this has put</a:t>
            </a:r>
          </a:p>
          <a:p>
            <a:r>
              <a:rPr lang="en-US" dirty="0">
                <a:latin typeface="Arial" pitchFamily="-110" charset="0"/>
                <a:ea typeface="ＭＳ Ｐゴシック" pitchFamily="-110" charset="-128"/>
                <a:cs typeface="ＭＳ Ｐゴシック" pitchFamily="-110" charset="-128"/>
              </a:rPr>
              <a:t>a heavier processing load on applications using RSA. This burden has ramifications,</a:t>
            </a:r>
          </a:p>
          <a:p>
            <a:r>
              <a:rPr lang="en-US" dirty="0">
                <a:latin typeface="Arial" pitchFamily="-110" charset="0"/>
                <a:ea typeface="ＭＳ Ｐゴシック" pitchFamily="-110" charset="-128"/>
                <a:cs typeface="ＭＳ Ｐゴシック" pitchFamily="-110" charset="-128"/>
              </a:rPr>
              <a:t>especially for electronic commerce sites that conduct large numbers of secure</a:t>
            </a:r>
          </a:p>
          <a:p>
            <a:r>
              <a:rPr lang="en-US" dirty="0">
                <a:latin typeface="Arial" pitchFamily="-110" charset="0"/>
                <a:ea typeface="ＭＳ Ｐゴシック" pitchFamily="-110" charset="-128"/>
                <a:cs typeface="ＭＳ Ｐゴシック" pitchFamily="-110" charset="-128"/>
              </a:rPr>
              <a:t>transactions. Recently, a competing system has begun to challenge RSA: elliptic</a:t>
            </a:r>
          </a:p>
          <a:p>
            <a:r>
              <a:rPr lang="en-US" dirty="0">
                <a:latin typeface="Arial" pitchFamily="-110" charset="0"/>
                <a:ea typeface="ＭＳ Ｐゴシック" pitchFamily="-110" charset="-128"/>
                <a:cs typeface="ＭＳ Ｐゴシック" pitchFamily="-110" charset="-128"/>
              </a:rPr>
              <a:t>curve cryptography (ECC). Already, ECC is showing up in standardization efforts,</a:t>
            </a:r>
          </a:p>
          <a:p>
            <a:r>
              <a:rPr lang="en-US" dirty="0">
                <a:latin typeface="Arial" pitchFamily="-110" charset="0"/>
                <a:ea typeface="ＭＳ Ｐゴシック" pitchFamily="-110" charset="-128"/>
                <a:cs typeface="ＭＳ Ｐゴシック" pitchFamily="-110" charset="-128"/>
              </a:rPr>
              <a:t>including the IEEE (Institute of Electrical and Electronics Engineers) P1363</a:t>
            </a:r>
          </a:p>
          <a:p>
            <a:r>
              <a:rPr lang="en-US" dirty="0">
                <a:latin typeface="Arial" pitchFamily="-110" charset="0"/>
                <a:ea typeface="ＭＳ Ｐゴシック" pitchFamily="-110" charset="-128"/>
                <a:cs typeface="ＭＳ Ｐゴシック" pitchFamily="-110" charset="-128"/>
              </a:rPr>
              <a:t>Standard for Public-Key Cryptography.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principal attraction of ECC compared to RSA is that it appears to offer</a:t>
            </a:r>
          </a:p>
          <a:p>
            <a:r>
              <a:rPr lang="en-US" dirty="0">
                <a:latin typeface="Arial" pitchFamily="-110" charset="0"/>
                <a:ea typeface="ＭＳ Ｐゴシック" pitchFamily="-110" charset="-128"/>
                <a:cs typeface="ＭＳ Ｐゴシック" pitchFamily="-110" charset="-128"/>
              </a:rPr>
              <a:t>equal security for a far smaller bit size, thereby reducing processing overhead. On</a:t>
            </a:r>
          </a:p>
          <a:p>
            <a:r>
              <a:rPr lang="en-US" dirty="0">
                <a:latin typeface="Arial" pitchFamily="-110" charset="0"/>
                <a:ea typeface="ＭＳ Ｐゴシック" pitchFamily="-110" charset="-128"/>
                <a:cs typeface="ＭＳ Ｐゴシック" pitchFamily="-110" charset="-128"/>
              </a:rPr>
              <a:t>the other hand, although the theory of ECC has been around for some time, it is</a:t>
            </a:r>
          </a:p>
          <a:p>
            <a:r>
              <a:rPr lang="en-US" dirty="0">
                <a:latin typeface="Arial" pitchFamily="-110" charset="0"/>
                <a:ea typeface="ＭＳ Ｐゴシック" pitchFamily="-110" charset="-128"/>
                <a:cs typeface="ＭＳ Ｐゴシック" pitchFamily="-110" charset="-128"/>
              </a:rPr>
              <a:t>only recently that products have begun to appear and that there has been sustained</a:t>
            </a:r>
          </a:p>
          <a:p>
            <a:r>
              <a:rPr lang="en-US" dirty="0">
                <a:latin typeface="Arial" pitchFamily="-110" charset="0"/>
                <a:ea typeface="ＭＳ Ｐゴシック" pitchFamily="-110" charset="-128"/>
                <a:cs typeface="ＭＳ Ｐゴシック" pitchFamily="-110" charset="-128"/>
              </a:rPr>
              <a:t>cryptanalytic interest in probing for weaknesses. Thus, the confidence level in ECC</a:t>
            </a:r>
          </a:p>
          <a:p>
            <a:r>
              <a:rPr lang="en-US" dirty="0">
                <a:latin typeface="Arial" pitchFamily="-110" charset="0"/>
                <a:ea typeface="ＭＳ Ｐゴシック" pitchFamily="-110" charset="-128"/>
                <a:cs typeface="ＭＳ Ｐゴシック" pitchFamily="-110" charset="-128"/>
              </a:rPr>
              <a:t>is not yet as high as that in RSA.</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637086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a:latin typeface="Arial" pitchFamily="-110" charset="0"/>
                <a:ea typeface="ＭＳ Ｐゴシック" pitchFamily="-110" charset="-128"/>
                <a:cs typeface="ＭＳ Ｐゴシック" pitchFamily="-110" charset="-128"/>
              </a:rPr>
              <a:t>Table 2.3 indicates the applications supported by the algorithms</a:t>
            </a:r>
          </a:p>
          <a:p>
            <a:r>
              <a:rPr lang="en-US">
                <a:latin typeface="Arial" pitchFamily="-110" charset="0"/>
                <a:ea typeface="ＭＳ Ｐゴシック" pitchFamily="-110" charset="-128"/>
                <a:cs typeface="ＭＳ Ｐゴシック" pitchFamily="-110" charset="-128"/>
              </a:rPr>
              <a:t>discussed in this section.</a:t>
            </a:r>
          </a:p>
        </p:txBody>
      </p:sp>
      <p:sp>
        <p:nvSpPr>
          <p:cNvPr id="63492" name="Slide Number Placeholder 3"/>
          <p:cNvSpPr>
            <a:spLocks noGrp="1"/>
          </p:cNvSpPr>
          <p:nvPr>
            <p:ph type="sldNum" sz="quarter" idx="5"/>
          </p:nvPr>
        </p:nvSpPr>
        <p:spPr>
          <a:noFill/>
        </p:spPr>
        <p:txBody>
          <a:bodyPr/>
          <a:lstStyle/>
          <a:p>
            <a:fld id="{9BAFD868-4274-7F4A-A590-3300D6060EE1}" type="slidenum">
              <a:rPr lang="en-AU" smtClean="0">
                <a:latin typeface="Arial" pitchFamily="-110" charset="0"/>
              </a:rPr>
              <a:pPr/>
              <a:t>77</a:t>
            </a:fld>
            <a:endParaRPr lang="en-AU">
              <a:latin typeface="Arial" pitchFamily="-110" charset="0"/>
            </a:endParaRPr>
          </a:p>
        </p:txBody>
      </p:sp>
    </p:spTree>
    <p:extLst>
      <p:ext uri="{BB962C8B-B14F-4D97-AF65-F5344CB8AC3E}">
        <p14:creationId xmlns:p14="http://schemas.microsoft.com/office/powerpoint/2010/main" val="299065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a:t>Public-key encryption can be used for authentication, as suggested by Figure 2.6b.</a:t>
            </a:r>
          </a:p>
          <a:p>
            <a:pPr>
              <a:defRPr/>
            </a:pPr>
            <a:r>
              <a:rPr lang="en-US" dirty="0"/>
              <a:t>Suppose that Bob wants to send a message to Alice. Although it is not important that</a:t>
            </a:r>
          </a:p>
          <a:p>
            <a:pPr>
              <a:defRPr/>
            </a:pPr>
            <a:r>
              <a:rPr lang="en-US" dirty="0"/>
              <a:t>the message be kept secret, he wants Alice to be certain that the message is indeed</a:t>
            </a:r>
          </a:p>
          <a:p>
            <a:pPr>
              <a:defRPr/>
            </a:pPr>
            <a:r>
              <a:rPr lang="en-US" dirty="0"/>
              <a:t>from him. For this purpose, Bob uses a secure hash function, such as SHA-512, to</a:t>
            </a:r>
          </a:p>
          <a:p>
            <a:pPr>
              <a:defRPr/>
            </a:pPr>
            <a:r>
              <a:rPr lang="en-US" dirty="0"/>
              <a:t>generate a hash value for the message and then encrypts the hash code with his private</a:t>
            </a:r>
          </a:p>
          <a:p>
            <a:pPr>
              <a:defRPr/>
            </a:pPr>
            <a:r>
              <a:rPr lang="en-US" dirty="0"/>
              <a:t>key, creating a </a:t>
            </a:r>
            <a:r>
              <a:rPr lang="en-US" b="1" dirty="0"/>
              <a:t>digital signature. Bob sends the message with the signature attached.</a:t>
            </a:r>
          </a:p>
          <a:p>
            <a:pPr>
              <a:defRPr/>
            </a:pPr>
            <a:r>
              <a:rPr lang="en-US" dirty="0"/>
              <a:t>When Alice receives the message plus signature, she (1) calculates a hash value for</a:t>
            </a:r>
          </a:p>
          <a:p>
            <a:pPr>
              <a:defRPr/>
            </a:pPr>
            <a:r>
              <a:rPr lang="en-US" dirty="0"/>
              <a:t>the message; (2) decrypts the signature using Bob’s public key; and (3) compares the</a:t>
            </a:r>
          </a:p>
          <a:p>
            <a:pPr>
              <a:defRPr/>
            </a:pPr>
            <a:r>
              <a:rPr lang="en-US" dirty="0"/>
              <a:t>calculated hash value to the decrypted hash value. If the two hash values match, Alice</a:t>
            </a:r>
          </a:p>
          <a:p>
            <a:pPr>
              <a:defRPr/>
            </a:pPr>
            <a:r>
              <a:rPr lang="en-US" dirty="0"/>
              <a:t>is assured that the message must have been signed by Bob. No one else has Bob’s</a:t>
            </a:r>
          </a:p>
          <a:p>
            <a:pPr>
              <a:defRPr/>
            </a:pPr>
            <a:r>
              <a:rPr lang="en-US" dirty="0"/>
              <a:t>private key and therefore no one else could have created a ciphertext that could be</a:t>
            </a:r>
          </a:p>
          <a:p>
            <a:pPr>
              <a:defRPr/>
            </a:pPr>
            <a:r>
              <a:rPr lang="en-US" dirty="0"/>
              <a:t>decrypted with Bob’s public key. In addition, it is impossible to alter the message</a:t>
            </a:r>
          </a:p>
          <a:p>
            <a:pPr>
              <a:defRPr/>
            </a:pPr>
            <a:r>
              <a:rPr lang="en-US" dirty="0"/>
              <a:t>without access to Bob’s private key, so the message is authenticated both in terms of</a:t>
            </a:r>
          </a:p>
          <a:p>
            <a:pPr>
              <a:defRPr/>
            </a:pPr>
            <a:r>
              <a:rPr lang="en-US" dirty="0"/>
              <a:t>source and in terms of data integrity.</a:t>
            </a:r>
          </a:p>
          <a:p>
            <a:pPr>
              <a:defRPr/>
            </a:pPr>
            <a:endParaRPr lang="en-US" dirty="0"/>
          </a:p>
          <a:p>
            <a:pPr>
              <a:defRPr/>
            </a:pPr>
            <a:r>
              <a:rPr lang="en-US" dirty="0"/>
              <a:t>It is important to emphasize that the digital signature does not provide confidentiality.</a:t>
            </a:r>
          </a:p>
          <a:p>
            <a:pPr>
              <a:defRPr/>
            </a:pPr>
            <a:r>
              <a:rPr lang="en-US" dirty="0"/>
              <a:t>That is, the message being sent is safe from alteration but not safe from</a:t>
            </a:r>
          </a:p>
          <a:p>
            <a:pPr>
              <a:defRPr/>
            </a:pPr>
            <a:r>
              <a:rPr lang="en-US" dirty="0"/>
              <a:t>eavesdropping. This is obvious in the case of a signature based on a portion of the</a:t>
            </a:r>
          </a:p>
          <a:p>
            <a:pPr>
              <a:defRPr/>
            </a:pPr>
            <a:r>
              <a:rPr lang="en-US" dirty="0"/>
              <a:t>message, because the rest of the message is transmitted in the clear. Even in the</a:t>
            </a:r>
          </a:p>
          <a:p>
            <a:pPr>
              <a:defRPr/>
            </a:pPr>
            <a:r>
              <a:rPr lang="en-US" dirty="0"/>
              <a:t>case of complete encryption, there is no protection of confidentiality because any</a:t>
            </a:r>
          </a:p>
          <a:p>
            <a:pPr>
              <a:defRPr/>
            </a:pPr>
            <a:r>
              <a:rPr lang="en-US" dirty="0"/>
              <a:t>observer can decrypt the message by using the sender’s public key.</a:t>
            </a:r>
          </a:p>
        </p:txBody>
      </p:sp>
      <p:sp>
        <p:nvSpPr>
          <p:cNvPr id="69636" name="Slide Number Placeholder 3"/>
          <p:cNvSpPr>
            <a:spLocks noGrp="1"/>
          </p:cNvSpPr>
          <p:nvPr>
            <p:ph type="sldNum" sz="quarter" idx="5"/>
          </p:nvPr>
        </p:nvSpPr>
        <p:spPr>
          <a:noFill/>
        </p:spPr>
        <p:txBody>
          <a:bodyPr/>
          <a:lstStyle/>
          <a:p>
            <a:fld id="{2E2FAD5B-B746-1A4C-928F-5E1552155B0A}" type="slidenum">
              <a:rPr lang="en-AU" smtClean="0">
                <a:latin typeface="Arial" pitchFamily="-110" charset="0"/>
              </a:rPr>
              <a:pPr/>
              <a:t>78</a:t>
            </a:fld>
            <a:endParaRPr lang="en-AU">
              <a:latin typeface="Arial" pitchFamily="-110" charset="0"/>
            </a:endParaRPr>
          </a:p>
        </p:txBody>
      </p:sp>
    </p:spTree>
    <p:extLst>
      <p:ext uri="{BB962C8B-B14F-4D97-AF65-F5344CB8AC3E}">
        <p14:creationId xmlns:p14="http://schemas.microsoft.com/office/powerpoint/2010/main" val="4503170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3363312-9C5D-9E41-9C15-EAEE56EE6E89}" type="slidenum">
              <a:rPr lang="en-AU">
                <a:latin typeface="Arial" pitchFamily="-110" charset="0"/>
              </a:rPr>
              <a:pPr/>
              <a:t>79</a:t>
            </a:fld>
            <a:endParaRPr lang="en-AU">
              <a:latin typeface="Arial" pitchFamily="-110"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Unlike the MAC, a hash function does not also take a secret key as input.</a:t>
            </a:r>
          </a:p>
          <a:p>
            <a:r>
              <a:rPr lang="en-US" dirty="0">
                <a:latin typeface="Arial" pitchFamily="-110" charset="0"/>
                <a:ea typeface="ＭＳ Ｐゴシック" pitchFamily="-110" charset="-128"/>
                <a:cs typeface="ＭＳ Ｐゴシック" pitchFamily="-110" charset="-128"/>
              </a:rPr>
              <a:t>To authenticate a message, the message digest is sent with the message in such a way that the message digest is authentic.</a:t>
            </a:r>
          </a:p>
          <a:p>
            <a:r>
              <a:rPr lang="en-US" dirty="0">
                <a:latin typeface="Arial" pitchFamily="-110" charset="0"/>
                <a:ea typeface="ＭＳ Ｐゴシック" pitchFamily="-110" charset="-128"/>
                <a:cs typeface="ＭＳ Ｐゴシック" pitchFamily="-110" charset="-128"/>
              </a:rPr>
              <a:t>The Figure illustrates three ways in which the message can be authenticated using a hash code. </a:t>
            </a:r>
          </a:p>
          <a:p>
            <a:r>
              <a:rPr lang="en-US" dirty="0">
                <a:latin typeface="Arial" pitchFamily="-110" charset="0"/>
                <a:ea typeface="ＭＳ Ｐゴシック" pitchFamily="-110" charset="-128"/>
                <a:cs typeface="ＭＳ Ｐゴシック" pitchFamily="-110" charset="-128"/>
              </a:rPr>
              <a:t>The message digest can be encrypted using symmetric encryption (part a); if it is assumed that only the sender and receiver share the encryption key, then authenticity is assured. </a:t>
            </a:r>
          </a:p>
          <a:p>
            <a:r>
              <a:rPr lang="en-US" dirty="0">
                <a:latin typeface="Arial" pitchFamily="-110" charset="0"/>
                <a:ea typeface="ＭＳ Ｐゴシック" pitchFamily="-110" charset="-128"/>
                <a:cs typeface="ＭＳ Ｐゴシック" pitchFamily="-110" charset="-128"/>
              </a:rPr>
              <a:t>The message digest can also be encrypted using public-key encryption (part b).</a:t>
            </a:r>
          </a:p>
          <a:p>
            <a:r>
              <a:rPr lang="en-US" dirty="0">
                <a:latin typeface="Arial" pitchFamily="-110" charset="0"/>
                <a:ea typeface="ＭＳ Ｐゴシック" pitchFamily="-110" charset="-128"/>
                <a:cs typeface="ＭＳ Ｐゴシック" pitchFamily="-110" charset="-128"/>
              </a:rPr>
              <a:t>The public-key approach has two advantages: It provides a digital signature as well as message authentication; and it does not require the</a:t>
            </a:r>
          </a:p>
          <a:p>
            <a:r>
              <a:rPr lang="en-US" dirty="0">
                <a:latin typeface="Arial" pitchFamily="-110" charset="0"/>
                <a:ea typeface="ＭＳ Ｐゴシック" pitchFamily="-110" charset="-128"/>
                <a:cs typeface="ＭＳ Ｐゴシック" pitchFamily="-110" charset="-128"/>
              </a:rPr>
              <a:t>distribution of keys to communicating parties.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two approaches have an advantage over approaches that encrypt the entire message in that less computation is required. But an even more common approach is  the use of a technique that avoids encryption altogether. Several reasons</a:t>
            </a:r>
          </a:p>
          <a:p>
            <a:r>
              <a:rPr lang="en-US" dirty="0">
                <a:latin typeface="Arial" pitchFamily="-110" charset="0"/>
                <a:ea typeface="ＭＳ Ｐゴシック" pitchFamily="-110" charset="-128"/>
                <a:cs typeface="ＭＳ Ｐゴシック" pitchFamily="-110" charset="-128"/>
              </a:rPr>
              <a:t>for this interest are pointed out in [TSUD92]:</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software is quite slow. Even though the amount of data to be</a:t>
            </a:r>
          </a:p>
          <a:p>
            <a:r>
              <a:rPr lang="en-US" dirty="0">
                <a:latin typeface="Arial" pitchFamily="-110" charset="0"/>
                <a:ea typeface="ＭＳ Ｐゴシック" pitchFamily="-110" charset="-128"/>
                <a:cs typeface="ＭＳ Ｐゴシック" pitchFamily="-110" charset="-128"/>
              </a:rPr>
              <a:t>encrypted per message is small, there may be a steady stream of messages into</a:t>
            </a:r>
          </a:p>
          <a:p>
            <a:r>
              <a:rPr lang="en-US" dirty="0">
                <a:latin typeface="Arial" pitchFamily="-110" charset="0"/>
                <a:ea typeface="ＭＳ Ｐゴシック" pitchFamily="-110" charset="-128"/>
                <a:cs typeface="ＭＳ Ｐゴシック" pitchFamily="-110" charset="-128"/>
              </a:rPr>
              <a:t>and out of a system.</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costs are non-negligible. Low-cost chip implementations</a:t>
            </a:r>
          </a:p>
          <a:p>
            <a:r>
              <a:rPr lang="en-US" dirty="0">
                <a:latin typeface="Arial" pitchFamily="-110" charset="0"/>
                <a:ea typeface="ＭＳ Ｐゴシック" pitchFamily="-110" charset="-128"/>
                <a:cs typeface="ＭＳ Ｐゴシック" pitchFamily="-110" charset="-128"/>
              </a:rPr>
              <a:t>of DES are available, but the cost adds up if all nodes in a network must have</a:t>
            </a:r>
          </a:p>
          <a:p>
            <a:r>
              <a:rPr lang="en-US" dirty="0">
                <a:latin typeface="Arial" pitchFamily="-110" charset="0"/>
                <a:ea typeface="ＭＳ Ｐゴシック" pitchFamily="-110" charset="-128"/>
                <a:cs typeface="ＭＳ Ｐゴシック" pitchFamily="-110" charset="-128"/>
              </a:rPr>
              <a:t>this capability.</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Encryption hardware is optimized toward large data sizes. For small blocks of</a:t>
            </a:r>
          </a:p>
          <a:p>
            <a:r>
              <a:rPr lang="en-US" dirty="0">
                <a:latin typeface="Arial" pitchFamily="-110" charset="0"/>
                <a:ea typeface="ＭＳ Ｐゴシック" pitchFamily="-110" charset="-128"/>
                <a:cs typeface="ＭＳ Ｐゴシック" pitchFamily="-110" charset="-128"/>
              </a:rPr>
              <a:t>data, a high proportion of the time is spent in initialization/invocation overhead.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An encryption algorithm may be protected by a patent.</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Figure 2.6c shows a technique that uses a hash function but no encryption for message authentication. </a:t>
            </a:r>
          </a:p>
          <a:p>
            <a:r>
              <a:rPr lang="en-US" dirty="0">
                <a:latin typeface="Arial" pitchFamily="-110" charset="0"/>
                <a:ea typeface="ＭＳ Ｐゴシック" pitchFamily="-110" charset="-128"/>
                <a:cs typeface="ＭＳ Ｐゴシック" pitchFamily="-110" charset="-128"/>
              </a:rPr>
              <a:t>This technique, known as a keyed hash MAC, assumes that two communicating parties, say A and B, share a common secret key </a:t>
            </a:r>
            <a:r>
              <a:rPr lang="en-US" i="1" dirty="0">
                <a:latin typeface="Arial" pitchFamily="-110" charset="0"/>
                <a:ea typeface="ＭＳ Ｐゴシック" pitchFamily="-110" charset="-128"/>
                <a:cs typeface="ＭＳ Ｐゴシック" pitchFamily="-110" charset="-128"/>
              </a:rPr>
              <a:t>K.</a:t>
            </a:r>
          </a:p>
          <a:p>
            <a:r>
              <a:rPr lang="en-US" dirty="0">
                <a:latin typeface="Arial" pitchFamily="-110" charset="0"/>
                <a:ea typeface="ＭＳ Ｐゴシック" pitchFamily="-110" charset="-128"/>
                <a:cs typeface="ＭＳ Ｐゴシック" pitchFamily="-110" charset="-128"/>
              </a:rPr>
              <a:t>This secret key is incorporated into the process of generating a hash code. In the</a:t>
            </a:r>
          </a:p>
          <a:p>
            <a:r>
              <a:rPr lang="en-US" dirty="0">
                <a:latin typeface="Arial" pitchFamily="-110" charset="0"/>
                <a:ea typeface="ＭＳ Ｐゴシック" pitchFamily="-110" charset="-128"/>
                <a:cs typeface="ＭＳ Ｐゴシック" pitchFamily="-110" charset="-128"/>
              </a:rPr>
              <a:t>approach illustrated in Figure 2.6c, when A has a message to send to B, it calculates</a:t>
            </a:r>
          </a:p>
          <a:p>
            <a:r>
              <a:rPr lang="en-US" dirty="0">
                <a:latin typeface="Arial" pitchFamily="-110" charset="0"/>
                <a:ea typeface="ＭＳ Ｐゴシック" pitchFamily="-110" charset="-128"/>
                <a:cs typeface="ＭＳ Ｐゴシック" pitchFamily="-110" charset="-128"/>
              </a:rPr>
              <a:t>the hash function over the concatenation of the secret key and the message:</a:t>
            </a:r>
          </a:p>
          <a:p>
            <a:r>
              <a:rPr lang="en-US" i="1" dirty="0">
                <a:latin typeface="Arial" pitchFamily="-110" charset="0"/>
                <a:ea typeface="ＭＳ Ｐゴシック" pitchFamily="-110" charset="-128"/>
                <a:cs typeface="ＭＳ Ｐゴシック" pitchFamily="-110" charset="-128"/>
              </a:rPr>
              <a:t>MDM = H(KMK).6 It then sends [ MMDM] to B. Because B possesses K, it can</a:t>
            </a:r>
          </a:p>
          <a:p>
            <a:r>
              <a:rPr lang="en-US" dirty="0" err="1">
                <a:latin typeface="Arial" pitchFamily="-110" charset="0"/>
                <a:ea typeface="ＭＳ Ｐゴシック" pitchFamily="-110" charset="-128"/>
                <a:cs typeface="ＭＳ Ｐゴシック" pitchFamily="-110" charset="-128"/>
              </a:rPr>
              <a:t>recompute</a:t>
            </a:r>
            <a:r>
              <a:rPr lang="en-US" dirty="0">
                <a:latin typeface="Arial" pitchFamily="-110" charset="0"/>
                <a:ea typeface="ＭＳ Ｐゴシック" pitchFamily="-110" charset="-128"/>
                <a:cs typeface="ＭＳ Ｐゴシック" pitchFamily="-110" charset="-128"/>
              </a:rPr>
              <a:t> H(</a:t>
            </a:r>
            <a:r>
              <a:rPr lang="en-US" i="1" dirty="0">
                <a:latin typeface="Arial" pitchFamily="-110" charset="0"/>
                <a:ea typeface="ＭＳ Ｐゴシック" pitchFamily="-110" charset="-128"/>
                <a:cs typeface="ＭＳ Ｐゴシック" pitchFamily="-110" charset="-128"/>
              </a:rPr>
              <a:t>K7M7K) and verify MDM. Because the secret key itself is not sent, it</a:t>
            </a:r>
          </a:p>
          <a:p>
            <a:r>
              <a:rPr lang="en-US" dirty="0">
                <a:latin typeface="Arial" pitchFamily="-110" charset="0"/>
                <a:ea typeface="ＭＳ Ｐゴシック" pitchFamily="-110" charset="-128"/>
                <a:cs typeface="ＭＳ Ｐゴシック" pitchFamily="-110" charset="-128"/>
              </a:rPr>
              <a:t>should not be possible for an attacker to modify an intercepted message. As long as</a:t>
            </a:r>
          </a:p>
          <a:p>
            <a:r>
              <a:rPr lang="en-US" dirty="0">
                <a:latin typeface="Arial" pitchFamily="-110" charset="0"/>
                <a:ea typeface="ＭＳ Ｐゴシック" pitchFamily="-110" charset="-128"/>
                <a:cs typeface="ＭＳ Ｐゴシック" pitchFamily="-110" charset="-128"/>
              </a:rPr>
              <a:t>the secret key remains secret, it should not be possible for an attacker to generate a</a:t>
            </a:r>
          </a:p>
          <a:p>
            <a:r>
              <a:rPr lang="en-US" dirty="0">
                <a:latin typeface="Arial" pitchFamily="-110" charset="0"/>
                <a:ea typeface="ＭＳ Ｐゴシック" pitchFamily="-110" charset="-128"/>
                <a:cs typeface="ＭＳ Ｐゴシック" pitchFamily="-110" charset="-128"/>
              </a:rPr>
              <a:t>false message.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Note that the secret key is used as both a prefix and a suffix to the message. If</a:t>
            </a:r>
          </a:p>
          <a:p>
            <a:r>
              <a:rPr lang="en-US" dirty="0">
                <a:latin typeface="Arial" pitchFamily="-110" charset="0"/>
                <a:ea typeface="ＭＳ Ｐゴシック" pitchFamily="-110" charset="-128"/>
                <a:cs typeface="ＭＳ Ｐゴシック" pitchFamily="-110" charset="-128"/>
              </a:rPr>
              <a:t>the secret key is used as either only a prefix or only a suffix, the scheme is less secure.</a:t>
            </a:r>
          </a:p>
          <a:p>
            <a:r>
              <a:rPr lang="en-US" dirty="0">
                <a:latin typeface="Arial" pitchFamily="-110" charset="0"/>
                <a:ea typeface="ＭＳ Ｐゴシック" pitchFamily="-110" charset="-128"/>
                <a:cs typeface="ＭＳ Ｐゴシック" pitchFamily="-110" charset="-128"/>
              </a:rPr>
              <a:t>This topic is discussed in Chapter 21. Chapter 21 also describes a scheme known</a:t>
            </a:r>
          </a:p>
          <a:p>
            <a:r>
              <a:rPr lang="en-US" dirty="0">
                <a:latin typeface="Arial" pitchFamily="-110" charset="0"/>
                <a:ea typeface="ＭＳ Ｐゴシック" pitchFamily="-110" charset="-128"/>
                <a:cs typeface="ＭＳ Ｐゴシック" pitchFamily="-110" charset="-128"/>
              </a:rPr>
              <a:t>as HMAC, which is somewhat more complex than the approach of Figure 2.6c and</a:t>
            </a:r>
          </a:p>
          <a:p>
            <a:r>
              <a:rPr lang="en-US" dirty="0">
                <a:latin typeface="Arial" pitchFamily="-110" charset="0"/>
                <a:ea typeface="ＭＳ Ｐゴシック" pitchFamily="-110" charset="-128"/>
                <a:cs typeface="ＭＳ Ｐゴシック" pitchFamily="-110" charset="-128"/>
              </a:rPr>
              <a:t>which has become the standard approach for a keyed hash MAC.</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2349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80</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בוב הולך קודם ל</a:t>
            </a:r>
            <a:r>
              <a:rPr lang="en-US" sz="1200" kern="1200" dirty="0">
                <a:solidFill>
                  <a:schemeClr val="tx1"/>
                </a:solidFill>
                <a:latin typeface="+mn-lt"/>
                <a:ea typeface="+mn-ea"/>
                <a:cs typeface="+mn-cs"/>
              </a:rPr>
              <a:t>CA</a:t>
            </a:r>
            <a:r>
              <a:rPr lang="he-IL" sz="1200" kern="1200" dirty="0">
                <a:solidFill>
                  <a:schemeClr val="tx1"/>
                </a:solidFill>
                <a:latin typeface="+mn-lt"/>
                <a:ea typeface="+mn-ea"/>
                <a:cs typeface="+mn-cs"/>
              </a:rPr>
              <a:t> ומבקש שיספק לו</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התקשורת היא קודם בין בוב ל</a:t>
            </a:r>
            <a:r>
              <a:rPr lang="en-US" sz="1200" kern="1200" dirty="0">
                <a:solidFill>
                  <a:schemeClr val="tx1"/>
                </a:solidFill>
                <a:latin typeface="+mn-lt"/>
                <a:ea typeface="+mn-ea"/>
                <a:cs typeface="+mn-cs"/>
              </a:rPr>
              <a:t>CA</a:t>
            </a:r>
            <a:r>
              <a:rPr lang="ar"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 קיים צד שלשי , </a:t>
            </a:r>
            <a:r>
              <a:rPr lang="en-US" sz="1200" kern="1200" dirty="0">
                <a:solidFill>
                  <a:schemeClr val="tx1"/>
                </a:solidFill>
                <a:latin typeface="+mn-lt"/>
                <a:ea typeface="+mn-ea"/>
                <a:cs typeface="+mn-cs"/>
              </a:rPr>
              <a:t>certificate authority</a:t>
            </a:r>
            <a:r>
              <a:rPr lang="he-IL" sz="1200" kern="1200" dirty="0">
                <a:solidFill>
                  <a:schemeClr val="tx1"/>
                </a:solidFill>
                <a:latin typeface="+mn-lt"/>
                <a:ea typeface="+mn-ea"/>
                <a:cs typeface="+mn-cs"/>
              </a:rPr>
              <a:t>, לכל אחד שמשתתף בתקשורת , המשתתף הולך לנציג הזה מזדהה בפניו , ומבקש ממנו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שכל מי שרוצה לדבר איתי שכולם יוודאו שהוא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מה כולל ה</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הפרטים של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המפתח שלו ואת הפרטים של ה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אותו נציג ונצרף את ה</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 ומצמיד אותו להודעה( הריבוע השחור נקרא </a:t>
            </a:r>
            <a:r>
              <a:rPr lang="en-US" sz="1200" kern="1200" dirty="0">
                <a:solidFill>
                  <a:schemeClr val="tx1"/>
                </a:solidFill>
                <a:latin typeface="+mn-lt"/>
                <a:ea typeface="+mn-ea"/>
                <a:cs typeface="+mn-cs"/>
              </a:rPr>
              <a:t>digital signature</a:t>
            </a:r>
            <a:r>
              <a:rPr lang="he-IL" sz="1200" kern="1200" dirty="0">
                <a:solidFill>
                  <a:schemeClr val="tx1"/>
                </a:solidFill>
                <a:latin typeface="+mn-lt"/>
                <a:ea typeface="+mn-ea"/>
                <a:cs typeface="+mn-cs"/>
              </a:rPr>
              <a:t>) . כדי לעשות ווידוא למפתח הפומבי של בוב , נעשה האש למפתח של בוב ושאר השדות שמעליו ומתחתיו , ונעשה פיענוח של החתימה ואם נקבל פרטים שונים כנראה שמי שמדבר </a:t>
            </a:r>
            <a:r>
              <a:rPr lang="he-IL" sz="1200" kern="1200" dirty="0" err="1">
                <a:solidFill>
                  <a:schemeClr val="tx1"/>
                </a:solidFill>
                <a:latin typeface="+mn-lt"/>
                <a:ea typeface="+mn-ea"/>
                <a:cs typeface="+mn-cs"/>
              </a:rPr>
              <a:t>איתנו</a:t>
            </a:r>
            <a:r>
              <a:rPr lang="he-IL" sz="1200" kern="1200" dirty="0">
                <a:solidFill>
                  <a:schemeClr val="tx1"/>
                </a:solidFill>
                <a:latin typeface="+mn-lt"/>
                <a:ea typeface="+mn-ea"/>
                <a:cs typeface="+mn-cs"/>
              </a:rPr>
              <a:t> הוא לא בוב. </a:t>
            </a:r>
          </a:p>
          <a:p>
            <a:pPr rtl="1"/>
            <a:endParaRPr lang="en-US" sz="1200" kern="1200" dirty="0">
              <a:solidFill>
                <a:schemeClr val="tx1"/>
              </a:solidFill>
              <a:latin typeface="+mn-lt"/>
              <a:ea typeface="+mn-ea"/>
              <a:cs typeface="+mn-cs"/>
            </a:endParaRPr>
          </a:p>
          <a:p>
            <a:pPr algn="r" rtl="1"/>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dirty="0">
                <a:latin typeface="Arial" pitchFamily="-110" charset="0"/>
                <a:ea typeface="ＭＳ Ｐゴシック" pitchFamily="-110" charset="-128"/>
                <a:cs typeface="ＭＳ Ｐゴシック" pitchFamily="-110" charset="-128"/>
              </a:rPr>
              <a:t>Thus, if there is some broadly accepted public-key algorithm, such as RSA, any</a:t>
            </a:r>
          </a:p>
          <a:p>
            <a:r>
              <a:rPr lang="en-US" dirty="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dirty="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dirty="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dirty="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dirty="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dirty="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dirty="0">
                <a:latin typeface="Arial" pitchFamily="-110" charset="0"/>
                <a:ea typeface="ＭＳ Ｐゴシック" pitchFamily="-110" charset="-128"/>
                <a:cs typeface="ＭＳ Ｐゴシック" pitchFamily="-110" charset="-128"/>
              </a:rPr>
              <a:t>forged keys for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dirty="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dirty="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dirty="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dirty="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dirty="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dirty="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dirty="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dirty="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dirty="0">
                <a:latin typeface="Arial" pitchFamily="-110" charset="0"/>
                <a:ea typeface="ＭＳ Ｐゴシック" pitchFamily="-110" charset="-128"/>
                <a:cs typeface="ＭＳ Ｐゴシック" pitchFamily="-110" charset="-128"/>
              </a:rPr>
              <a:t>signature. Figure 2.8 illustrates the process.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scheme has become universally accepted for formatting public-key</a:t>
            </a:r>
          </a:p>
          <a:p>
            <a:r>
              <a:rPr lang="en-US" dirty="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dirty="0">
                <a:latin typeface="Arial" pitchFamily="-110" charset="0"/>
                <a:ea typeface="ＭＳ Ｐゴシック" pitchFamily="-110" charset="-128"/>
                <a:cs typeface="ＭＳ Ｐゴシック" pitchFamily="-110" charset="-128"/>
              </a:rPr>
              <a:t>applications, including IP Security (IPsec), Transport Layer Security (TLS), Secure</a:t>
            </a:r>
          </a:p>
          <a:p>
            <a:r>
              <a:rPr lang="en-US" dirty="0">
                <a:latin typeface="Arial" pitchFamily="-110" charset="0"/>
                <a:ea typeface="ＭＳ Ｐゴシック" pitchFamily="-110" charset="-128"/>
                <a:cs typeface="ＭＳ Ｐゴシック" pitchFamily="-110" charset="-128"/>
              </a:rPr>
              <a:t>Shell (SSH), and Secure/Multipurpose Internet Mail Extension (S/MIME). We</a:t>
            </a:r>
          </a:p>
          <a:p>
            <a:r>
              <a:rPr lang="en-US" dirty="0">
                <a:latin typeface="Arial" pitchFamily="-110" charset="0"/>
                <a:ea typeface="ＭＳ Ｐゴシック" pitchFamily="-110" charset="-128"/>
                <a:cs typeface="ＭＳ Ｐゴシック" pitchFamily="-110" charset="-128"/>
              </a:rPr>
              <a:t>examine most of these applications in Part Five.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847074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81</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בוב הולך קודם ל</a:t>
            </a:r>
            <a:r>
              <a:rPr lang="en-US" sz="1200" kern="1200" dirty="0">
                <a:solidFill>
                  <a:schemeClr val="tx1"/>
                </a:solidFill>
                <a:latin typeface="+mn-lt"/>
                <a:ea typeface="+mn-ea"/>
                <a:cs typeface="+mn-cs"/>
              </a:rPr>
              <a:t>CA</a:t>
            </a:r>
            <a:r>
              <a:rPr lang="he-IL" sz="1200" kern="1200" dirty="0">
                <a:solidFill>
                  <a:schemeClr val="tx1"/>
                </a:solidFill>
                <a:latin typeface="+mn-lt"/>
                <a:ea typeface="+mn-ea"/>
                <a:cs typeface="+mn-cs"/>
              </a:rPr>
              <a:t> ומבקש שיספק לו</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התקשורת היא קודם בין בוב ל</a:t>
            </a:r>
            <a:r>
              <a:rPr lang="en-US" sz="1200" kern="1200" dirty="0">
                <a:solidFill>
                  <a:schemeClr val="tx1"/>
                </a:solidFill>
                <a:latin typeface="+mn-lt"/>
                <a:ea typeface="+mn-ea"/>
                <a:cs typeface="+mn-cs"/>
              </a:rPr>
              <a:t>CA</a:t>
            </a:r>
            <a:r>
              <a:rPr lang="ar"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 קיים צד שלשי , </a:t>
            </a:r>
            <a:r>
              <a:rPr lang="en-US" sz="1200" kern="1200" dirty="0">
                <a:solidFill>
                  <a:schemeClr val="tx1"/>
                </a:solidFill>
                <a:latin typeface="+mn-lt"/>
                <a:ea typeface="+mn-ea"/>
                <a:cs typeface="+mn-cs"/>
              </a:rPr>
              <a:t>certificate authority</a:t>
            </a:r>
            <a:r>
              <a:rPr lang="he-IL" sz="1200" kern="1200" dirty="0">
                <a:solidFill>
                  <a:schemeClr val="tx1"/>
                </a:solidFill>
                <a:latin typeface="+mn-lt"/>
                <a:ea typeface="+mn-ea"/>
                <a:cs typeface="+mn-cs"/>
              </a:rPr>
              <a:t>, לכל אחד שמשתתף בתקשורת , המשתתף הולך לנציג הזה מזדהה בפניו , ומבקש ממנו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שכל מי שרוצה לדבר איתי שכולם יוודאו שהוא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מה כולל ה</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הפרטים של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המפתח שלו ואת הפרטים של ה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אותו נציג ונצרף את ה</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 ומצמיד אותו להודעה( הריבוע השחור נקרא </a:t>
            </a:r>
            <a:r>
              <a:rPr lang="en-US" sz="1200" kern="1200" dirty="0">
                <a:solidFill>
                  <a:schemeClr val="tx1"/>
                </a:solidFill>
                <a:latin typeface="+mn-lt"/>
                <a:ea typeface="+mn-ea"/>
                <a:cs typeface="+mn-cs"/>
              </a:rPr>
              <a:t>digital signature</a:t>
            </a:r>
            <a:r>
              <a:rPr lang="he-IL" sz="1200" kern="1200" dirty="0">
                <a:solidFill>
                  <a:schemeClr val="tx1"/>
                </a:solidFill>
                <a:latin typeface="+mn-lt"/>
                <a:ea typeface="+mn-ea"/>
                <a:cs typeface="+mn-cs"/>
              </a:rPr>
              <a:t>) . כדי לעשות ווידוא למפתח הפומבי של בוב , נעשה האש למפתח של בוב ושאר השדות שמעליו ומתחתיו , ונעשה פיענוח של החתימה ואם נקבל פרטים שונים כנראה שמי שמדבר </a:t>
            </a:r>
            <a:r>
              <a:rPr lang="he-IL" sz="1200" kern="1200" dirty="0" err="1">
                <a:solidFill>
                  <a:schemeClr val="tx1"/>
                </a:solidFill>
                <a:latin typeface="+mn-lt"/>
                <a:ea typeface="+mn-ea"/>
                <a:cs typeface="+mn-cs"/>
              </a:rPr>
              <a:t>איתנו</a:t>
            </a:r>
            <a:r>
              <a:rPr lang="he-IL" sz="1200" kern="1200" dirty="0">
                <a:solidFill>
                  <a:schemeClr val="tx1"/>
                </a:solidFill>
                <a:latin typeface="+mn-lt"/>
                <a:ea typeface="+mn-ea"/>
                <a:cs typeface="+mn-cs"/>
              </a:rPr>
              <a:t> הוא לא בוב. </a:t>
            </a:r>
          </a:p>
          <a:p>
            <a:pPr rtl="1"/>
            <a:endParaRPr lang="en-US" sz="1200" kern="1200" dirty="0">
              <a:solidFill>
                <a:schemeClr val="tx1"/>
              </a:solidFill>
              <a:latin typeface="+mn-lt"/>
              <a:ea typeface="+mn-ea"/>
              <a:cs typeface="+mn-cs"/>
            </a:endParaRPr>
          </a:p>
          <a:p>
            <a:pPr algn="r" rtl="1"/>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dirty="0">
                <a:latin typeface="Arial" pitchFamily="-110" charset="0"/>
                <a:ea typeface="ＭＳ Ｐゴシック" pitchFamily="-110" charset="-128"/>
                <a:cs typeface="ＭＳ Ｐゴシック" pitchFamily="-110" charset="-128"/>
              </a:rPr>
              <a:t>Thus, if there is some broadly accepted public-key algorithm, such as RSA, any</a:t>
            </a:r>
          </a:p>
          <a:p>
            <a:r>
              <a:rPr lang="en-US" dirty="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dirty="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dirty="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dirty="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dirty="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dirty="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dirty="0">
                <a:latin typeface="Arial" pitchFamily="-110" charset="0"/>
                <a:ea typeface="ＭＳ Ｐゴシック" pitchFamily="-110" charset="-128"/>
                <a:cs typeface="ＭＳ Ｐゴシック" pitchFamily="-110" charset="-128"/>
              </a:rPr>
              <a:t>forged keys for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dirty="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dirty="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dirty="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dirty="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dirty="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dirty="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dirty="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dirty="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dirty="0">
                <a:latin typeface="Arial" pitchFamily="-110" charset="0"/>
                <a:ea typeface="ＭＳ Ｐゴシック" pitchFamily="-110" charset="-128"/>
                <a:cs typeface="ＭＳ Ｐゴシック" pitchFamily="-110" charset="-128"/>
              </a:rPr>
              <a:t>signature. Figure 2.8 illustrates the process.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scheme has become universally accepted for formatting public-key</a:t>
            </a:r>
          </a:p>
          <a:p>
            <a:r>
              <a:rPr lang="en-US" dirty="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dirty="0">
                <a:latin typeface="Arial" pitchFamily="-110" charset="0"/>
                <a:ea typeface="ＭＳ Ｐゴシック" pitchFamily="-110" charset="-128"/>
                <a:cs typeface="ＭＳ Ｐゴシック" pitchFamily="-110" charset="-128"/>
              </a:rPr>
              <a:t>applications, including IP Security (IPsec), Transport Layer Security (TLS), Secure</a:t>
            </a:r>
          </a:p>
          <a:p>
            <a:r>
              <a:rPr lang="en-US" dirty="0">
                <a:latin typeface="Arial" pitchFamily="-110" charset="0"/>
                <a:ea typeface="ＭＳ Ｐゴシック" pitchFamily="-110" charset="-128"/>
                <a:cs typeface="ＭＳ Ｐゴシック" pitchFamily="-110" charset="-128"/>
              </a:rPr>
              <a:t>Shell (SSH), and Secure/Multipurpose Internet Mail Extension (S/MIME). We</a:t>
            </a:r>
          </a:p>
          <a:p>
            <a:r>
              <a:rPr lang="en-US" dirty="0">
                <a:latin typeface="Arial" pitchFamily="-110" charset="0"/>
                <a:ea typeface="ＭＳ Ｐゴシック" pitchFamily="-110" charset="-128"/>
                <a:cs typeface="ＭＳ Ｐゴシック" pitchFamily="-110" charset="-128"/>
              </a:rPr>
              <a:t>examine most of these applications in Part Five.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511230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7273721-8CB1-B64E-BBBD-B209776E3A47}" type="slidenum">
              <a:rPr lang="en-AU">
                <a:latin typeface="Arial" pitchFamily="-110" charset="0"/>
              </a:rPr>
              <a:pPr/>
              <a:t>82</a:t>
            </a:fld>
            <a:endParaRPr lang="en-AU">
              <a:latin typeface="Arial" pitchFamily="-110"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בוב הולך קודם ל</a:t>
            </a:r>
            <a:r>
              <a:rPr lang="en-US" sz="1200" kern="1200" dirty="0">
                <a:solidFill>
                  <a:schemeClr val="tx1"/>
                </a:solidFill>
                <a:latin typeface="+mn-lt"/>
                <a:ea typeface="+mn-ea"/>
                <a:cs typeface="+mn-cs"/>
              </a:rPr>
              <a:t>CA</a:t>
            </a:r>
            <a:r>
              <a:rPr lang="he-IL" sz="1200" kern="1200" dirty="0">
                <a:solidFill>
                  <a:schemeClr val="tx1"/>
                </a:solidFill>
                <a:latin typeface="+mn-lt"/>
                <a:ea typeface="+mn-ea"/>
                <a:cs typeface="+mn-cs"/>
              </a:rPr>
              <a:t> ומבקש שיספק לו</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התקשורת היא קודם בין בוב ל</a:t>
            </a:r>
            <a:r>
              <a:rPr lang="en-US" sz="1200" kern="1200" dirty="0">
                <a:solidFill>
                  <a:schemeClr val="tx1"/>
                </a:solidFill>
                <a:latin typeface="+mn-lt"/>
                <a:ea typeface="+mn-ea"/>
                <a:cs typeface="+mn-cs"/>
              </a:rPr>
              <a:t>CA</a:t>
            </a:r>
            <a:r>
              <a:rPr lang="ar"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 קיים צד שלשי , </a:t>
            </a:r>
            <a:r>
              <a:rPr lang="en-US" sz="1200" kern="1200" dirty="0">
                <a:solidFill>
                  <a:schemeClr val="tx1"/>
                </a:solidFill>
                <a:latin typeface="+mn-lt"/>
                <a:ea typeface="+mn-ea"/>
                <a:cs typeface="+mn-cs"/>
              </a:rPr>
              <a:t>certificate authority</a:t>
            </a:r>
            <a:r>
              <a:rPr lang="he-IL" sz="1200" kern="1200" dirty="0">
                <a:solidFill>
                  <a:schemeClr val="tx1"/>
                </a:solidFill>
                <a:latin typeface="+mn-lt"/>
                <a:ea typeface="+mn-ea"/>
                <a:cs typeface="+mn-cs"/>
              </a:rPr>
              <a:t>, לכל אחד שמשתתף בתקשורת , המשתתף הולך לנציג הזה מזדהה בפניו , ומבקש ממנו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שכל מי שרוצה לדבר איתי שכולם יוודאו שהוא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מה כולל ה</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הפרטים של בוב,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את המפתח שלו ואת הפרטים של ה </a:t>
            </a:r>
            <a:r>
              <a:rPr lang="en-US" sz="1200" kern="1200" dirty="0">
                <a:solidFill>
                  <a:schemeClr val="tx1"/>
                </a:solidFill>
                <a:latin typeface="+mn-lt"/>
                <a:ea typeface="+mn-ea"/>
                <a:cs typeface="+mn-cs"/>
              </a:rPr>
              <a:t>certificate</a:t>
            </a:r>
            <a:r>
              <a:rPr lang="he-IL" sz="1200" kern="1200" dirty="0">
                <a:solidFill>
                  <a:schemeClr val="tx1"/>
                </a:solidFill>
                <a:latin typeface="+mn-lt"/>
                <a:ea typeface="+mn-ea"/>
                <a:cs typeface="+mn-cs"/>
              </a:rPr>
              <a:t> , אותו נציג ונצרף את ה</a:t>
            </a:r>
            <a:r>
              <a:rPr lang="en-US" sz="1200" kern="1200" dirty="0">
                <a:solidFill>
                  <a:schemeClr val="tx1"/>
                </a:solidFill>
                <a:latin typeface="+mn-lt"/>
                <a:ea typeface="+mn-ea"/>
                <a:cs typeface="+mn-cs"/>
              </a:rPr>
              <a:t>MAC</a:t>
            </a:r>
            <a:r>
              <a:rPr lang="he-IL" sz="1200" kern="1200" dirty="0">
                <a:solidFill>
                  <a:schemeClr val="tx1"/>
                </a:solidFill>
                <a:latin typeface="+mn-lt"/>
                <a:ea typeface="+mn-ea"/>
                <a:cs typeface="+mn-cs"/>
              </a:rPr>
              <a:t> , ומצמיד אותו להודעה( הריבוע השחור נקרא </a:t>
            </a:r>
            <a:r>
              <a:rPr lang="en-US" sz="1200" kern="1200" dirty="0">
                <a:solidFill>
                  <a:schemeClr val="tx1"/>
                </a:solidFill>
                <a:latin typeface="+mn-lt"/>
                <a:ea typeface="+mn-ea"/>
                <a:cs typeface="+mn-cs"/>
              </a:rPr>
              <a:t>digital signature</a:t>
            </a:r>
            <a:r>
              <a:rPr lang="he-IL" sz="1200" kern="1200" dirty="0">
                <a:solidFill>
                  <a:schemeClr val="tx1"/>
                </a:solidFill>
                <a:latin typeface="+mn-lt"/>
                <a:ea typeface="+mn-ea"/>
                <a:cs typeface="+mn-cs"/>
              </a:rPr>
              <a:t>) . כדי לעשות ווידוא למפתח הפומבי של בוב , נעשה האש למפתח של בוב ושאר השדות שמעליו ומתחתיו , ונעשה פיענוח של החתימה ואם נקבל פרטים שונים כנראה שמי שמדבר </a:t>
            </a:r>
            <a:r>
              <a:rPr lang="he-IL" sz="1200" kern="1200" dirty="0" err="1">
                <a:solidFill>
                  <a:schemeClr val="tx1"/>
                </a:solidFill>
                <a:latin typeface="+mn-lt"/>
                <a:ea typeface="+mn-ea"/>
                <a:cs typeface="+mn-cs"/>
              </a:rPr>
              <a:t>איתנו</a:t>
            </a:r>
            <a:r>
              <a:rPr lang="he-IL" sz="1200" kern="1200" dirty="0">
                <a:solidFill>
                  <a:schemeClr val="tx1"/>
                </a:solidFill>
                <a:latin typeface="+mn-lt"/>
                <a:ea typeface="+mn-ea"/>
                <a:cs typeface="+mn-cs"/>
              </a:rPr>
              <a:t> הוא לא בוב. </a:t>
            </a:r>
          </a:p>
          <a:p>
            <a:pPr rtl="1"/>
            <a:endParaRPr lang="en-US" sz="1200" kern="1200" dirty="0">
              <a:solidFill>
                <a:schemeClr val="tx1"/>
              </a:solidFill>
              <a:latin typeface="+mn-lt"/>
              <a:ea typeface="+mn-ea"/>
              <a:cs typeface="+mn-cs"/>
            </a:endParaRPr>
          </a:p>
          <a:p>
            <a:pPr algn="r" rtl="1"/>
            <a:endParaRPr lang="he-IL" dirty="0">
              <a:latin typeface="Arial" pitchFamily="-110" charset="0"/>
              <a:ea typeface="ＭＳ Ｐゴシック" pitchFamily="-110" charset="-128"/>
              <a:cs typeface="ＭＳ Ｐゴシック" pitchFamily="-110" charset="-128"/>
            </a:endParaRPr>
          </a:p>
          <a:p>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 the face of it, the point of public-key encryption is that the public key is public.</a:t>
            </a:r>
          </a:p>
          <a:p>
            <a:r>
              <a:rPr lang="en-US" dirty="0">
                <a:latin typeface="Arial" pitchFamily="-110" charset="0"/>
                <a:ea typeface="ＭＳ Ｐゴシック" pitchFamily="-110" charset="-128"/>
                <a:cs typeface="ＭＳ Ｐゴシック" pitchFamily="-110" charset="-128"/>
              </a:rPr>
              <a:t>Thus, if there is some broadly accepted public-key algorithm, such as RSA, any</a:t>
            </a:r>
          </a:p>
          <a:p>
            <a:r>
              <a:rPr lang="en-US" dirty="0">
                <a:latin typeface="Arial" pitchFamily="-110" charset="0"/>
                <a:ea typeface="ＭＳ Ｐゴシック" pitchFamily="-110" charset="-128"/>
                <a:cs typeface="ＭＳ Ｐゴシック" pitchFamily="-110" charset="-128"/>
              </a:rPr>
              <a:t>participant can send his or her public key to any other participant or broadcast the</a:t>
            </a:r>
          </a:p>
          <a:p>
            <a:r>
              <a:rPr lang="en-US" dirty="0">
                <a:latin typeface="Arial" pitchFamily="-110" charset="0"/>
                <a:ea typeface="ＭＳ Ｐゴシック" pitchFamily="-110" charset="-128"/>
                <a:cs typeface="ＭＳ Ｐゴシック" pitchFamily="-110" charset="-128"/>
              </a:rPr>
              <a:t>key to the community at large. Although this approach is convenient, it has a major</a:t>
            </a:r>
          </a:p>
          <a:p>
            <a:r>
              <a:rPr lang="en-US" dirty="0">
                <a:latin typeface="Arial" pitchFamily="-110" charset="0"/>
                <a:ea typeface="ＭＳ Ｐゴシック" pitchFamily="-110" charset="-128"/>
                <a:cs typeface="ＭＳ Ｐゴシック" pitchFamily="-110" charset="-128"/>
              </a:rPr>
              <a:t>weakness. Anyone can forge such a public announcement. That is, some user could</a:t>
            </a:r>
          </a:p>
          <a:p>
            <a:r>
              <a:rPr lang="en-US" dirty="0">
                <a:latin typeface="Arial" pitchFamily="-110" charset="0"/>
                <a:ea typeface="ＭＳ Ｐゴシック" pitchFamily="-110" charset="-128"/>
                <a:cs typeface="ＭＳ Ｐゴシック" pitchFamily="-110" charset="-128"/>
              </a:rPr>
              <a:t>pretend to be Bob and send a public key to another participant or broadcast such a</a:t>
            </a:r>
          </a:p>
          <a:p>
            <a:r>
              <a:rPr lang="en-US" dirty="0">
                <a:latin typeface="Arial" pitchFamily="-110" charset="0"/>
                <a:ea typeface="ＭＳ Ｐゴシック" pitchFamily="-110" charset="-128"/>
                <a:cs typeface="ＭＳ Ｐゴシック" pitchFamily="-110" charset="-128"/>
              </a:rPr>
              <a:t>public key. Until such time as Bob discovers the forgery and alerts other participants,</a:t>
            </a:r>
          </a:p>
          <a:p>
            <a:r>
              <a:rPr lang="en-US" dirty="0">
                <a:latin typeface="Arial" pitchFamily="-110" charset="0"/>
                <a:ea typeface="ＭＳ Ｐゴシック" pitchFamily="-110" charset="-128"/>
                <a:cs typeface="ＭＳ Ｐゴシック" pitchFamily="-110" charset="-128"/>
              </a:rPr>
              <a:t>the forger is able to read all encrypted messages intended for A and can use the</a:t>
            </a:r>
          </a:p>
          <a:p>
            <a:r>
              <a:rPr lang="en-US" dirty="0">
                <a:latin typeface="Arial" pitchFamily="-110" charset="0"/>
                <a:ea typeface="ＭＳ Ｐゴシック" pitchFamily="-110" charset="-128"/>
                <a:cs typeface="ＭＳ Ｐゴシック" pitchFamily="-110" charset="-128"/>
              </a:rPr>
              <a:t>forged keys for authentication.</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solution to this problem is the public-key certificate. In essence, a certificate</a:t>
            </a:r>
          </a:p>
          <a:p>
            <a:r>
              <a:rPr lang="en-US" dirty="0">
                <a:latin typeface="Arial" pitchFamily="-110" charset="0"/>
                <a:ea typeface="ＭＳ Ｐゴシック" pitchFamily="-110" charset="-128"/>
                <a:cs typeface="ＭＳ Ｐゴシック" pitchFamily="-110" charset="-128"/>
              </a:rPr>
              <a:t>consists of a public key plus a user ID of the key owner, with the whole block</a:t>
            </a:r>
          </a:p>
          <a:p>
            <a:r>
              <a:rPr lang="en-US" dirty="0">
                <a:latin typeface="Arial" pitchFamily="-110" charset="0"/>
                <a:ea typeface="ＭＳ Ｐゴシック" pitchFamily="-110" charset="-128"/>
                <a:cs typeface="ＭＳ Ｐゴシック" pitchFamily="-110" charset="-128"/>
              </a:rPr>
              <a:t>signed by a trusted third party. The certificate also includes some information about</a:t>
            </a:r>
          </a:p>
          <a:p>
            <a:r>
              <a:rPr lang="en-US" dirty="0">
                <a:latin typeface="Arial" pitchFamily="-110" charset="0"/>
                <a:ea typeface="ＭＳ Ｐゴシック" pitchFamily="-110" charset="-128"/>
                <a:cs typeface="ＭＳ Ｐゴシック" pitchFamily="-110" charset="-128"/>
              </a:rPr>
              <a:t>the third party plus an indication of the period of validity of the certificate. Typically,</a:t>
            </a:r>
          </a:p>
          <a:p>
            <a:r>
              <a:rPr lang="en-US" dirty="0">
                <a:latin typeface="Arial" pitchFamily="-110" charset="0"/>
                <a:ea typeface="ＭＳ Ｐゴシック" pitchFamily="-110" charset="-128"/>
                <a:cs typeface="ＭＳ Ｐゴシック" pitchFamily="-110" charset="-128"/>
              </a:rPr>
              <a:t>the third party is a certificate authority (CA) that is trusted by the user community,</a:t>
            </a:r>
          </a:p>
          <a:p>
            <a:r>
              <a:rPr lang="en-US" dirty="0">
                <a:latin typeface="Arial" pitchFamily="-110" charset="0"/>
                <a:ea typeface="ＭＳ Ｐゴシック" pitchFamily="-110" charset="-128"/>
                <a:cs typeface="ＭＳ Ｐゴシック" pitchFamily="-110" charset="-128"/>
              </a:rPr>
              <a:t>such as a government agency or a financial institution. A user can present his</a:t>
            </a:r>
          </a:p>
          <a:p>
            <a:r>
              <a:rPr lang="en-US" dirty="0">
                <a:latin typeface="Arial" pitchFamily="-110" charset="0"/>
                <a:ea typeface="ＭＳ Ｐゴシック" pitchFamily="-110" charset="-128"/>
                <a:cs typeface="ＭＳ Ｐゴシック" pitchFamily="-110" charset="-128"/>
              </a:rPr>
              <a:t>or her public key to the authority in a secure manner and obtain a signed certificate.</a:t>
            </a:r>
          </a:p>
          <a:p>
            <a:r>
              <a:rPr lang="en-US" dirty="0">
                <a:latin typeface="Arial" pitchFamily="-110" charset="0"/>
                <a:ea typeface="ＭＳ Ｐゴシック" pitchFamily="-110" charset="-128"/>
                <a:cs typeface="ＭＳ Ｐゴシック" pitchFamily="-110" charset="-128"/>
              </a:rPr>
              <a:t>The user can then publish the certificate. Anyone needing this user’s public key</a:t>
            </a:r>
          </a:p>
          <a:p>
            <a:r>
              <a:rPr lang="en-US" dirty="0">
                <a:latin typeface="Arial" pitchFamily="-110" charset="0"/>
                <a:ea typeface="ＭＳ Ｐゴシック" pitchFamily="-110" charset="-128"/>
                <a:cs typeface="ＭＳ Ｐゴシック" pitchFamily="-110" charset="-128"/>
              </a:rPr>
              <a:t>can obtain the certificate and verify that it is valid by means of the attached trusted</a:t>
            </a:r>
          </a:p>
          <a:p>
            <a:r>
              <a:rPr lang="en-US" dirty="0">
                <a:latin typeface="Arial" pitchFamily="-110" charset="0"/>
                <a:ea typeface="ＭＳ Ｐゴシック" pitchFamily="-110" charset="-128"/>
                <a:cs typeface="ＭＳ Ｐゴシック" pitchFamily="-110" charset="-128"/>
              </a:rPr>
              <a:t>signature. Figure 2.8 illustrates the process.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One scheme has become universally accepted for formatting public-key</a:t>
            </a:r>
          </a:p>
          <a:p>
            <a:r>
              <a:rPr lang="en-US" dirty="0">
                <a:latin typeface="Arial" pitchFamily="-110" charset="0"/>
                <a:ea typeface="ＭＳ Ｐゴシック" pitchFamily="-110" charset="-128"/>
                <a:cs typeface="ＭＳ Ｐゴシック" pitchFamily="-110" charset="-128"/>
              </a:rPr>
              <a:t>certificates: the X.509 standard. X.509 certificates are used in most network security</a:t>
            </a:r>
          </a:p>
          <a:p>
            <a:r>
              <a:rPr lang="en-US" dirty="0">
                <a:latin typeface="Arial" pitchFamily="-110" charset="0"/>
                <a:ea typeface="ＭＳ Ｐゴシック" pitchFamily="-110" charset="-128"/>
                <a:cs typeface="ＭＳ Ｐゴシック" pitchFamily="-110" charset="-128"/>
              </a:rPr>
              <a:t>applications, including IP Security (IPsec), Transport Layer Security (TLS), Secure</a:t>
            </a:r>
          </a:p>
          <a:p>
            <a:r>
              <a:rPr lang="en-US" dirty="0">
                <a:latin typeface="Arial" pitchFamily="-110" charset="0"/>
                <a:ea typeface="ＭＳ Ｐゴシック" pitchFamily="-110" charset="-128"/>
                <a:cs typeface="ＭＳ Ｐゴシック" pitchFamily="-110" charset="-128"/>
              </a:rPr>
              <a:t>Shell (SSH), and Secure/Multipurpose Internet Mail Extension (S/MIME). We</a:t>
            </a:r>
          </a:p>
          <a:p>
            <a:r>
              <a:rPr lang="en-US" dirty="0">
                <a:latin typeface="Arial" pitchFamily="-110" charset="0"/>
                <a:ea typeface="ＭＳ Ｐゴシック" pitchFamily="-110" charset="-128"/>
                <a:cs typeface="ＭＳ Ｐゴシック" pitchFamily="-110" charset="-128"/>
              </a:rPr>
              <a:t>examine most of these applications in Part Five.</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90270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83</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latin typeface="Arial" pitchFamily="-110" charset="0"/>
              <a:ea typeface="ＭＳ Ｐゴシック" pitchFamily="-110" charset="-128"/>
              <a:cs typeface="ＭＳ Ｐゴシック" pitchFamily="-110" charset="-128"/>
            </a:endParaRP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dirty="0">
                <a:latin typeface="Arial" pitchFamily="-110" charset="0"/>
                <a:ea typeface="ＭＳ Ｐゴシック" pitchFamily="-110" charset="-128"/>
                <a:cs typeface="ＭＳ Ｐゴシック" pitchFamily="-110" charset="-128"/>
              </a:rPr>
              <a:t>secret key. Bob does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Prepare a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dirty="0">
                <a:latin typeface="Arial" pitchFamily="-110" charset="0"/>
                <a:ea typeface="ＭＳ Ｐゴシック" pitchFamily="-110" charset="-128"/>
                <a:cs typeface="ＭＳ Ｐゴシック" pitchFamily="-110" charset="-128"/>
              </a:rPr>
              <a:t>Alice.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dirty="0">
                <a:latin typeface="Arial" pitchFamily="-110" charset="0"/>
                <a:ea typeface="ＭＳ Ｐゴシック" pitchFamily="-110" charset="-128"/>
                <a:cs typeface="ＭＳ Ｐゴシック" pitchFamily="-110" charset="-128"/>
              </a:rPr>
              <a:t>public-key certificate, then Bob is assured that it is a valid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07787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84</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latin typeface="Arial" pitchFamily="-110" charset="0"/>
              <a:ea typeface="ＭＳ Ｐゴシック" pitchFamily="-110" charset="-128"/>
              <a:cs typeface="ＭＳ Ｐゴシック" pitchFamily="-110" charset="-128"/>
            </a:endParaRP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dirty="0">
                <a:latin typeface="Arial" pitchFamily="-110" charset="0"/>
                <a:ea typeface="ＭＳ Ｐゴシック" pitchFamily="-110" charset="-128"/>
                <a:cs typeface="ＭＳ Ｐゴシック" pitchFamily="-110" charset="-128"/>
              </a:rPr>
              <a:t>secret key. Bob does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Prepare a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dirty="0">
                <a:latin typeface="Arial" pitchFamily="-110" charset="0"/>
                <a:ea typeface="ＭＳ Ｐゴシック" pitchFamily="-110" charset="-128"/>
                <a:cs typeface="ＭＳ Ｐゴシック" pitchFamily="-110" charset="-128"/>
              </a:rPr>
              <a:t>Alice.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dirty="0">
                <a:latin typeface="Arial" pitchFamily="-110" charset="0"/>
                <a:ea typeface="ＭＳ Ｐゴシック" pitchFamily="-110" charset="-128"/>
                <a:cs typeface="ＭＳ Ｐゴシック" pitchFamily="-110" charset="-128"/>
              </a:rPr>
              <a:t>public-key certificate, then Bob is assured that it is a valid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487071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85</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latin typeface="Arial" pitchFamily="-110" charset="0"/>
              <a:ea typeface="ＭＳ Ｐゴシック" pitchFamily="-110" charset="-128"/>
              <a:cs typeface="ＭＳ Ｐゴシック" pitchFamily="-110" charset="-128"/>
            </a:endParaRP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dirty="0">
                <a:latin typeface="Arial" pitchFamily="-110" charset="0"/>
                <a:ea typeface="ＭＳ Ｐゴシック" pitchFamily="-110" charset="-128"/>
                <a:cs typeface="ＭＳ Ｐゴシック" pitchFamily="-110" charset="-128"/>
              </a:rPr>
              <a:t>secret key. Bob does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Prepare a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dirty="0">
                <a:latin typeface="Arial" pitchFamily="-110" charset="0"/>
                <a:ea typeface="ＭＳ Ｐゴシック" pitchFamily="-110" charset="-128"/>
                <a:cs typeface="ＭＳ Ｐゴシック" pitchFamily="-110" charset="-128"/>
              </a:rPr>
              <a:t>Alice.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dirty="0">
                <a:latin typeface="Arial" pitchFamily="-110" charset="0"/>
                <a:ea typeface="ＭＳ Ｐゴシック" pitchFamily="-110" charset="-128"/>
                <a:cs typeface="ＭＳ Ｐゴシック" pitchFamily="-110" charset="-128"/>
              </a:rPr>
              <a:t>public-key certificate, then Bob is assured that it is a valid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93971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9</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algn="r" rtl="1"/>
            <a:r>
              <a:rPr lang="he-IL" sz="1200" kern="1200" dirty="0">
                <a:solidFill>
                  <a:schemeClr val="tx1"/>
                </a:solidFill>
                <a:latin typeface="+mn-lt"/>
                <a:ea typeface="+mn-ea"/>
                <a:cs typeface="+mn-cs"/>
              </a:rPr>
              <a:t>יש מספר צורות בהם נוכל להשיג הצפנה, הטכניקה הראשונה היא החלפה. הדוגמא הראשונה היא ידנית. </a:t>
            </a:r>
            <a:endParaRPr lang="en-US" sz="1200" kern="1200" dirty="0">
              <a:solidFill>
                <a:schemeClr val="tx1"/>
              </a:solidFill>
              <a:latin typeface="+mn-lt"/>
              <a:ea typeface="+mn-ea"/>
              <a:cs typeface="+mn-cs"/>
            </a:endParaRPr>
          </a:p>
          <a:p>
            <a:pPr algn="r" rtl="1"/>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מה שרואים כאן , המעגל החיצוני הוא סט האותיות והמעגל הפנימי הוא מפתח ,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נסובב את המעגל הפנימי ומציבים אות מסוימת מול אות מסוימת באלף-בית ולמעשה זו תהיה האות המוחלפת. </a:t>
            </a:r>
            <a:endParaRPr lang="en-US" sz="1200" kern="1200" dirty="0">
              <a:solidFill>
                <a:schemeClr val="tx1"/>
              </a:solidFill>
              <a:latin typeface="+mn-lt"/>
              <a:ea typeface="+mn-ea"/>
              <a:cs typeface="+mn-cs"/>
            </a:endParaRPr>
          </a:p>
          <a:p>
            <a:pPr algn="r" rtl="1"/>
            <a:r>
              <a:rPr lang="he-IL" sz="1200" kern="1200" dirty="0">
                <a:solidFill>
                  <a:schemeClr val="tx1"/>
                </a:solidFill>
                <a:latin typeface="+mn-lt"/>
                <a:ea typeface="+mn-ea"/>
                <a:cs typeface="+mn-cs"/>
              </a:rPr>
              <a:t>המפתח כאן הוא התאמה בין אות אחת לשנייה</a:t>
            </a:r>
            <a:r>
              <a:rPr lang="en-US" sz="1200" kern="1200" dirty="0">
                <a:solidFill>
                  <a:schemeClr val="tx1"/>
                </a:solidFill>
                <a:latin typeface="+mn-lt"/>
                <a:ea typeface="+mn-ea"/>
                <a:cs typeface="+mn-cs"/>
              </a:rPr>
              <a:t>.</a:t>
            </a:r>
          </a:p>
          <a:p>
            <a:pPr algn="r" rtl="1"/>
            <a:endParaRPr lang="he-IL" sz="1200" kern="1200" dirty="0">
              <a:solidFill>
                <a:schemeClr val="tx1"/>
              </a:solidFill>
              <a:latin typeface="+mn-lt"/>
              <a:ea typeface="+mn-ea"/>
              <a:cs typeface="+mn-cs"/>
            </a:endParaRPr>
          </a:p>
          <a:p>
            <a:pPr rtl="1"/>
            <a:endParaRPr lang="he-IL" sz="1200" kern="1200" dirty="0">
              <a:solidFill>
                <a:schemeClr val="tx1"/>
              </a:solidFill>
              <a:latin typeface="+mn-lt"/>
              <a:ea typeface="+mn-ea"/>
              <a:cs typeface="+mn-cs"/>
            </a:endParaRPr>
          </a:p>
        </p:txBody>
      </p:sp>
    </p:spTree>
    <p:extLst>
      <p:ext uri="{BB962C8B-B14F-4D97-AF65-F5344CB8AC3E}">
        <p14:creationId xmlns:p14="http://schemas.microsoft.com/office/powerpoint/2010/main" val="14592982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DE431C1-B74E-4145-BE4E-E9486F5071EE}" type="slidenum">
              <a:rPr lang="en-AU">
                <a:latin typeface="Arial" pitchFamily="-110" charset="0"/>
              </a:rPr>
              <a:pPr/>
              <a:t>86</a:t>
            </a:fld>
            <a:endParaRPr lang="en-AU">
              <a:latin typeface="Arial" pitchFamily="-110"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algn="r" rtl="1"/>
            <a:r>
              <a:rPr lang="he-IL" dirty="0">
                <a:latin typeface="Arial" pitchFamily="-110" charset="0"/>
                <a:ea typeface="ＭＳ Ｐゴシック" pitchFamily="-110" charset="-128"/>
                <a:cs typeface="ＭＳ Ｐゴシック" pitchFamily="-110" charset="-128"/>
              </a:rPr>
              <a:t>תשובות לשאלות:</a:t>
            </a:r>
          </a:p>
          <a:p>
            <a:pPr algn="r" rtl="1"/>
            <a:endParaRPr lang="he-IL"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dirty="0" err="1">
                <a:latin typeface="Arial" pitchFamily="-110" charset="0"/>
                <a:ea typeface="ＭＳ Ｐゴシック" pitchFamily="-110" charset="-128"/>
                <a:cs typeface="ＭＳ Ｐゴシック" pitchFamily="-110" charset="-128"/>
              </a:rPr>
              <a:t>a+c</a:t>
            </a:r>
            <a:r>
              <a:rPr lang="he-IL" dirty="0">
                <a:latin typeface="Arial" pitchFamily="-110" charset="0"/>
                <a:ea typeface="ＭＳ Ｐゴシック" pitchFamily="-110" charset="-128"/>
                <a:cs typeface="ＭＳ Ｐゴシック" pitchFamily="-110" charset="-128"/>
              </a:rPr>
              <a:t> המידע מגיע מוגן</a:t>
            </a:r>
            <a:r>
              <a:rPr lang="he-IL" baseline="0" dirty="0">
                <a:latin typeface="Arial" pitchFamily="-110" charset="0"/>
                <a:ea typeface="ＭＳ Ｐゴシック" pitchFamily="-110" charset="-128"/>
                <a:cs typeface="ＭＳ Ｐゴシック" pitchFamily="-110" charset="-128"/>
              </a:rPr>
              <a:t>, רק למי שאני חולק </a:t>
            </a:r>
            <a:r>
              <a:rPr lang="he-IL" baseline="0" dirty="0" err="1">
                <a:latin typeface="Arial" pitchFamily="-110" charset="0"/>
                <a:ea typeface="ＭＳ Ｐゴシック" pitchFamily="-110" charset="-128"/>
                <a:cs typeface="ＭＳ Ｐゴシック" pitchFamily="-110" charset="-128"/>
              </a:rPr>
              <a:t>איתו</a:t>
            </a:r>
            <a:r>
              <a:rPr lang="he-IL" baseline="0" dirty="0">
                <a:latin typeface="Arial" pitchFamily="-110" charset="0"/>
                <a:ea typeface="ＭＳ Ｐゴシック" pitchFamily="-110" charset="-128"/>
                <a:cs typeface="ＭＳ Ｐゴシック" pitchFamily="-110" charset="-128"/>
              </a:rPr>
              <a:t> את המפתח ולכן אני אליס יודעת שזה אני.</a:t>
            </a:r>
            <a:endParaRPr lang="en-US"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dirty="0">
                <a:latin typeface="Arial" pitchFamily="-110" charset="0"/>
                <a:ea typeface="ＭＳ Ｐゴシック" pitchFamily="-110" charset="-128"/>
                <a:cs typeface="ＭＳ Ｐゴシック" pitchFamily="-110" charset="-128"/>
              </a:rPr>
              <a:t>c</a:t>
            </a:r>
            <a:r>
              <a:rPr lang="he-IL" baseline="0" dirty="0">
                <a:latin typeface="Arial" pitchFamily="-110" charset="0"/>
                <a:ea typeface="ＭＳ Ｐゴシック" pitchFamily="-110" charset="-128"/>
                <a:cs typeface="ＭＳ Ｐゴシック" pitchFamily="-110" charset="-128"/>
              </a:rPr>
              <a:t> - בלבד כי כולם יודעים את הציבורי שלי, ולכן אין כאן </a:t>
            </a:r>
            <a:r>
              <a:rPr lang="en-US" baseline="0" dirty="0">
                <a:latin typeface="Arial" pitchFamily="-110" charset="0"/>
                <a:ea typeface="ＭＳ Ｐゴシック" pitchFamily="-110" charset="-128"/>
                <a:cs typeface="ＭＳ Ｐゴシック" pitchFamily="-110" charset="-128"/>
              </a:rPr>
              <a:t>confidentiality</a:t>
            </a:r>
            <a:r>
              <a:rPr lang="he-IL" baseline="0" dirty="0">
                <a:latin typeface="Arial" pitchFamily="-110" charset="0"/>
                <a:ea typeface="ＭＳ Ｐゴシック" pitchFamily="-110" charset="-128"/>
                <a:cs typeface="ＭＳ Ｐゴシック" pitchFamily="-110" charset="-128"/>
              </a:rPr>
              <a:t>.</a:t>
            </a:r>
            <a:endParaRPr lang="en-US"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baseline="0" dirty="0">
                <a:latin typeface="Arial" pitchFamily="-110" charset="0"/>
                <a:ea typeface="ＭＳ Ｐゴシック" pitchFamily="-110" charset="-128"/>
                <a:cs typeface="ＭＳ Ｐゴシック" pitchFamily="-110" charset="-128"/>
              </a:rPr>
              <a:t>d</a:t>
            </a:r>
            <a:r>
              <a:rPr lang="he-IL" baseline="0" dirty="0">
                <a:latin typeface="Arial" pitchFamily="-110" charset="0"/>
                <a:ea typeface="ＭＳ Ｐゴシック" pitchFamily="-110" charset="-128"/>
                <a:cs typeface="ＭＳ Ｐゴシック" pitchFamily="-110" charset="-128"/>
              </a:rPr>
              <a:t> – כלום כי רק לי יש את הפרטי, אין לאף אחד מה לעשות עם זה..... ובטח שגם לא לי.</a:t>
            </a:r>
            <a:endParaRPr lang="en-US"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baseline="0" dirty="0">
                <a:latin typeface="Arial" pitchFamily="-110" charset="0"/>
                <a:ea typeface="ＭＳ Ｐゴシック" pitchFamily="-110" charset="-128"/>
                <a:cs typeface="ＭＳ Ｐゴシック" pitchFamily="-110" charset="-128"/>
              </a:rPr>
              <a:t>a</a:t>
            </a:r>
            <a:r>
              <a:rPr lang="he-IL" baseline="0" dirty="0">
                <a:latin typeface="Arial" pitchFamily="-110" charset="0"/>
                <a:ea typeface="ＭＳ Ｐゴシック" pitchFamily="-110" charset="-128"/>
                <a:cs typeface="ＭＳ Ｐゴシック" pitchFamily="-110" charset="-128"/>
              </a:rPr>
              <a:t> - בלבד כי המידע אומנם מגיע מוגן, אבל כולם יכולים להצפין עם הציבורי של אליס ולכן לא ידוע מי שלח בתצורה הזו.</a:t>
            </a:r>
            <a:endParaRPr lang="en-US"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baseline="0" dirty="0">
                <a:latin typeface="Arial" pitchFamily="-110" charset="0"/>
                <a:ea typeface="ＭＳ Ｐゴシック" pitchFamily="-110" charset="-128"/>
                <a:cs typeface="ＭＳ Ｐゴシック" pitchFamily="-110" charset="-128"/>
              </a:rPr>
              <a:t>A</a:t>
            </a:r>
            <a:r>
              <a:rPr lang="he-IL" baseline="0" dirty="0">
                <a:latin typeface="Arial" pitchFamily="-110" charset="0"/>
                <a:ea typeface="ＭＳ Ｐゴシック" pitchFamily="-110" charset="-128"/>
                <a:cs typeface="ＭＳ Ｐゴシック" pitchFamily="-110" charset="-128"/>
              </a:rPr>
              <a:t> + </a:t>
            </a:r>
            <a:r>
              <a:rPr lang="en-US" baseline="0" dirty="0">
                <a:latin typeface="Arial" pitchFamily="-110" charset="0"/>
                <a:ea typeface="ＭＳ Ｐゴシック" pitchFamily="-110" charset="-128"/>
                <a:cs typeface="ＭＳ Ｐゴシック" pitchFamily="-110" charset="-128"/>
              </a:rPr>
              <a:t>C</a:t>
            </a:r>
            <a:r>
              <a:rPr lang="he-IL" baseline="0" dirty="0">
                <a:latin typeface="Arial" pitchFamily="-110" charset="0"/>
                <a:ea typeface="ＭＳ Ｐゴシック" pitchFamily="-110" charset="-128"/>
                <a:cs typeface="ＭＳ Ｐゴシック" pitchFamily="-110" charset="-128"/>
              </a:rPr>
              <a:t> + </a:t>
            </a:r>
            <a:r>
              <a:rPr lang="en-US" baseline="0" dirty="0">
                <a:latin typeface="Arial" pitchFamily="-110" charset="0"/>
                <a:ea typeface="ＭＳ Ｐゴシック" pitchFamily="-110" charset="-128"/>
                <a:cs typeface="ＭＳ Ｐゴシック" pitchFamily="-110" charset="-128"/>
              </a:rPr>
              <a:t>B</a:t>
            </a:r>
            <a:endParaRPr lang="he-IL" baseline="0" dirty="0">
              <a:latin typeface="Arial" pitchFamily="-110" charset="0"/>
              <a:ea typeface="ＭＳ Ｐゴシック" pitchFamily="-110" charset="-128"/>
              <a:cs typeface="ＭＳ Ｐゴシック" pitchFamily="-110" charset="-128"/>
            </a:endParaRPr>
          </a:p>
          <a:p>
            <a:pPr marL="228600" indent="-228600" algn="r" rtl="1">
              <a:buAutoNum type="arabicPeriod"/>
            </a:pPr>
            <a:r>
              <a:rPr lang="en-US" baseline="0" dirty="0">
                <a:latin typeface="Arial" pitchFamily="-110" charset="0"/>
                <a:ea typeface="ＭＳ Ｐゴシック" pitchFamily="-110" charset="-128"/>
                <a:cs typeface="ＭＳ Ｐゴシック" pitchFamily="-110" charset="-128"/>
              </a:rPr>
              <a:t>D</a:t>
            </a:r>
            <a:r>
              <a:rPr lang="he-IL" baseline="0" dirty="0">
                <a:latin typeface="Arial" pitchFamily="-110" charset="0"/>
                <a:ea typeface="ＭＳ Ｐゴシック" pitchFamily="-110" charset="-128"/>
                <a:cs typeface="ＭＳ Ｐゴシック" pitchFamily="-110" charset="-128"/>
              </a:rPr>
              <a:t> – כלום כי רק אליס יכולה לפתוח את ה </a:t>
            </a:r>
            <a:r>
              <a:rPr lang="en-US" baseline="0" dirty="0">
                <a:latin typeface="Arial" pitchFamily="-110" charset="0"/>
                <a:ea typeface="ＭＳ Ｐゴシック" pitchFamily="-110" charset="-128"/>
                <a:cs typeface="ＭＳ Ｐゴシック" pitchFamily="-110" charset="-128"/>
              </a:rPr>
              <a:t>HASH</a:t>
            </a:r>
            <a:r>
              <a:rPr lang="he-IL" baseline="0" dirty="0">
                <a:latin typeface="Arial" pitchFamily="-110" charset="0"/>
                <a:ea typeface="ＭＳ Ｐゴシック" pitchFamily="-110" charset="-128"/>
                <a:cs typeface="ＭＳ Ｐゴシック" pitchFamily="-110" charset="-128"/>
              </a:rPr>
              <a:t> ומה היא תעשה </a:t>
            </a:r>
            <a:r>
              <a:rPr lang="he-IL" baseline="0" dirty="0" err="1">
                <a:latin typeface="Arial" pitchFamily="-110" charset="0"/>
                <a:ea typeface="ＭＳ Ｐゴシック" pitchFamily="-110" charset="-128"/>
                <a:cs typeface="ＭＳ Ｐゴシック" pitchFamily="-110" charset="-128"/>
              </a:rPr>
              <a:t>איתה</a:t>
            </a:r>
            <a:r>
              <a:rPr lang="he-IL" baseline="0" dirty="0">
                <a:latin typeface="Arial" pitchFamily="-110" charset="0"/>
                <a:ea typeface="ＭＳ Ｐゴシック" pitchFamily="-110" charset="-128"/>
                <a:cs typeface="ＭＳ Ｐゴシック" pitchFamily="-110" charset="-128"/>
              </a:rPr>
              <a:t> בדיוק?</a:t>
            </a:r>
            <a:endParaRPr lang="en-US" baseline="0" dirty="0">
              <a:latin typeface="Arial" pitchFamily="-110" charset="0"/>
              <a:ea typeface="ＭＳ Ｐゴシック" pitchFamily="-110" charset="-128"/>
              <a:cs typeface="ＭＳ Ｐゴシック" pitchFamily="-110" charset="-128"/>
            </a:endParaRPr>
          </a:p>
          <a:p>
            <a:pPr marL="228600" indent="-228600" algn="r" rtl="1">
              <a:buAutoNum type="arabicPeriod"/>
            </a:pPr>
            <a:endParaRPr lang="he-IL" baseline="0" dirty="0">
              <a:latin typeface="Arial" pitchFamily="-110" charset="0"/>
              <a:ea typeface="ＭＳ Ｐゴシック" pitchFamily="-110" charset="-128"/>
              <a:cs typeface="ＭＳ Ｐゴシック" pitchFamily="-110" charset="-128"/>
            </a:endParaRPr>
          </a:p>
          <a:p>
            <a:pPr marL="228600" indent="-228600" algn="r" rtl="1">
              <a:buAutoNum type="arabicPeriod"/>
            </a:pPr>
            <a:endParaRPr lang="en-US" dirty="0">
              <a:latin typeface="Arial" pitchFamily="-110" charset="0"/>
              <a:ea typeface="ＭＳ Ｐゴシック" pitchFamily="-110" charset="-128"/>
              <a:cs typeface="ＭＳ Ｐゴシック" pitchFamily="-110" charset="-128"/>
            </a:endParaRPr>
          </a:p>
          <a:p>
            <a:pPr marL="228600" indent="-228600" algn="r" rtl="1">
              <a:buAutoNum type="arabicPeriod"/>
            </a:pPr>
            <a:endParaRPr lang="he-IL"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r>
            <a:br>
              <a:rPr lang="en-US" dirty="0">
                <a:latin typeface="Arial" pitchFamily="-110" charset="0"/>
                <a:ea typeface="ＭＳ Ｐゴシック" pitchFamily="-110" charset="-128"/>
                <a:cs typeface="ＭＳ Ｐゴシック" pitchFamily="-110" charset="-128"/>
              </a:rPr>
            </a:br>
            <a:r>
              <a:rPr lang="en-US" dirty="0">
                <a:latin typeface="Arial" pitchFamily="-110" charset="0"/>
                <a:ea typeface="ＭＳ Ｐゴシック" pitchFamily="-110" charset="-128"/>
                <a:cs typeface="ＭＳ Ｐゴシック" pitchFamily="-110" charset="-128"/>
              </a:rPr>
              <a:t>Another application in which public-key encryption is used to protect a symmetric</a:t>
            </a:r>
          </a:p>
          <a:p>
            <a:r>
              <a:rPr lang="en-US" dirty="0">
                <a:latin typeface="Arial" pitchFamily="-110" charset="0"/>
                <a:ea typeface="ＭＳ Ｐゴシック" pitchFamily="-110" charset="-128"/>
                <a:cs typeface="ＭＳ Ｐゴシック" pitchFamily="-110" charset="-128"/>
              </a:rPr>
              <a:t>key is the digital envelope, which can be used to protect a message without needing</a:t>
            </a:r>
          </a:p>
          <a:p>
            <a:r>
              <a:rPr lang="en-US" dirty="0">
                <a:latin typeface="Arial" pitchFamily="-110" charset="0"/>
                <a:ea typeface="ＭＳ Ｐゴシック" pitchFamily="-110" charset="-128"/>
                <a:cs typeface="ＭＳ Ｐゴシック" pitchFamily="-110" charset="-128"/>
              </a:rPr>
              <a:t>to first arrange for sender and receiver to have the same secret key. The technique</a:t>
            </a:r>
          </a:p>
          <a:p>
            <a:r>
              <a:rPr lang="en-US" dirty="0">
                <a:latin typeface="Arial" pitchFamily="-110" charset="0"/>
                <a:ea typeface="ＭＳ Ｐゴシック" pitchFamily="-110" charset="-128"/>
                <a:cs typeface="ＭＳ Ｐゴシック" pitchFamily="-110" charset="-128"/>
              </a:rPr>
              <a:t>is referred to as a digital envelope, which is the equivalent of a sealed envelope</a:t>
            </a:r>
          </a:p>
          <a:p>
            <a:r>
              <a:rPr lang="en-US" dirty="0">
                <a:latin typeface="Arial" pitchFamily="-110" charset="0"/>
                <a:ea typeface="ＭＳ Ｐゴシック" pitchFamily="-110" charset="-128"/>
                <a:cs typeface="ＭＳ Ｐゴシック" pitchFamily="-110" charset="-128"/>
              </a:rPr>
              <a:t>containing an unsigned letter. The general approach is shown in Figure 2.9. Suppose</a:t>
            </a:r>
          </a:p>
          <a:p>
            <a:r>
              <a:rPr lang="en-US" dirty="0">
                <a:latin typeface="Arial" pitchFamily="-110" charset="0"/>
                <a:ea typeface="ＭＳ Ｐゴシック" pitchFamily="-110" charset="-128"/>
                <a:cs typeface="ＭＳ Ｐゴシック" pitchFamily="-110" charset="-128"/>
              </a:rPr>
              <a:t>Bob wishes to send a confidential message to Alice, but they do not share a symmetric</a:t>
            </a:r>
          </a:p>
          <a:p>
            <a:r>
              <a:rPr lang="en-US" dirty="0">
                <a:latin typeface="Arial" pitchFamily="-110" charset="0"/>
                <a:ea typeface="ＭＳ Ｐゴシック" pitchFamily="-110" charset="-128"/>
                <a:cs typeface="ＭＳ Ｐゴシック" pitchFamily="-110" charset="-128"/>
              </a:rPr>
              <a:t>secret key. Bob does the following:</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Prepare a message.</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Generate a random symmetric key that will be used this one time only.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Encrypt that message using symmetric encryption the one-time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4. Encrypt the one-time key using public-key encryption with Alice’s public key.</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5. Attach the encrypted one-time key to the encrypted message and send it to</a:t>
            </a:r>
          </a:p>
          <a:p>
            <a:r>
              <a:rPr lang="en-US" dirty="0">
                <a:latin typeface="Arial" pitchFamily="-110" charset="0"/>
                <a:ea typeface="ＭＳ Ｐゴシック" pitchFamily="-110" charset="-128"/>
                <a:cs typeface="ＭＳ Ｐゴシック" pitchFamily="-110" charset="-128"/>
              </a:rPr>
              <a:t>Alice.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Only Alice is capable of decrypting the one-time key and therefore of recovering</a:t>
            </a:r>
          </a:p>
          <a:p>
            <a:r>
              <a:rPr lang="en-US" dirty="0">
                <a:latin typeface="Arial" pitchFamily="-110" charset="0"/>
                <a:ea typeface="ＭＳ Ｐゴシック" pitchFamily="-110" charset="-128"/>
                <a:cs typeface="ＭＳ Ｐゴシック" pitchFamily="-110" charset="-128"/>
              </a:rPr>
              <a:t>the original message. If Bob obtained Alice’s public key by means of Alice’s</a:t>
            </a:r>
          </a:p>
          <a:p>
            <a:r>
              <a:rPr lang="en-US" dirty="0">
                <a:latin typeface="Arial" pitchFamily="-110" charset="0"/>
                <a:ea typeface="ＭＳ Ｐゴシック" pitchFamily="-110" charset="-128"/>
                <a:cs typeface="ＭＳ Ｐゴシック" pitchFamily="-110" charset="-128"/>
              </a:rPr>
              <a:t>public-key certificate, then Bob is assured that it is a valid key.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8219267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87</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i="1"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41538433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33AA161-F819-BC42-BFB4-302370EA9F39}" type="slidenum">
              <a:rPr lang="en-AU">
                <a:latin typeface="Arial" pitchFamily="-110" charset="0"/>
              </a:rPr>
              <a:pPr/>
              <a:t>88</a:t>
            </a:fld>
            <a:endParaRPr lang="en-AU">
              <a:latin typeface="Arial" pitchFamily="-110"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i="1"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834575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3D432F9-F4B8-4242-8824-7D7A9D0B359B}" type="slidenum">
              <a:rPr lang="en-AU">
                <a:latin typeface="Arial" pitchFamily="-110" charset="0"/>
              </a:rPr>
              <a:pPr/>
              <a:t>89</a:t>
            </a:fld>
            <a:endParaRPr lang="en-AU">
              <a:latin typeface="Arial" pitchFamily="-110"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A number of network security algorithms based on cryptography make use of random numbers.</a:t>
            </a:r>
          </a:p>
          <a:p>
            <a:r>
              <a:rPr lang="en-US" dirty="0">
                <a:latin typeface="Arial" pitchFamily="-110" charset="0"/>
                <a:ea typeface="ＭＳ Ｐゴシック" pitchFamily="-110" charset="-128"/>
                <a:cs typeface="ＭＳ Ｐゴシック" pitchFamily="-110" charset="-128"/>
              </a:rPr>
              <a:t>For example,</a:t>
            </a:r>
          </a:p>
          <a:p>
            <a:r>
              <a:rPr lang="en-US" dirty="0">
                <a:latin typeface="Arial" pitchFamily="-110" charset="0"/>
                <a:ea typeface="ＭＳ Ｐゴシック" pitchFamily="-110" charset="-128"/>
                <a:cs typeface="ＭＳ Ｐゴシック" pitchFamily="-110" charset="-128"/>
              </a:rPr>
              <a:t>• Generation of keys for the RSA public-key encryption algorithm and other public-key algorithms.</a:t>
            </a:r>
          </a:p>
          <a:p>
            <a:r>
              <a:rPr lang="en-US" dirty="0">
                <a:latin typeface="Arial" pitchFamily="-110" charset="0"/>
                <a:ea typeface="ＭＳ Ｐゴシック" pitchFamily="-110" charset="-128"/>
                <a:cs typeface="ＭＳ Ｐゴシック" pitchFamily="-110" charset="-128"/>
              </a:rPr>
              <a:t>• Generation of a stream key for symmetric stream cipher.</a:t>
            </a:r>
          </a:p>
          <a:p>
            <a:r>
              <a:rPr lang="en-US" dirty="0">
                <a:latin typeface="Arial" pitchFamily="-110" charset="0"/>
                <a:ea typeface="ＭＳ Ｐゴシック" pitchFamily="-110" charset="-128"/>
                <a:cs typeface="ＭＳ Ｐゴシック" pitchFamily="-110" charset="-128"/>
              </a:rPr>
              <a:t>• Generation of a symmetric key for use as a temporary session key or in creating a digital envelope.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 number of key distribution scenarios, such as Kerberos, random numbers are used for handshaking to prevent replay attacks.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Session key generation, whether done by a key distribution center or by one of the principals.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These applications give rise to two distinct and not necessarily compatible</a:t>
            </a:r>
          </a:p>
          <a:p>
            <a:r>
              <a:rPr lang="en-US" dirty="0">
                <a:latin typeface="Arial" pitchFamily="-110" charset="0"/>
                <a:ea typeface="ＭＳ Ｐゴシック" pitchFamily="-110" charset="-128"/>
                <a:cs typeface="ＭＳ Ｐゴシック" pitchFamily="-110" charset="-128"/>
              </a:rPr>
              <a:t>requirements for a sequence of random numbers: randomness and unpredictability.</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10065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dirty="0"/>
              <a:t>Traditionally, the concern in the generation of a sequence of</a:t>
            </a:r>
          </a:p>
          <a:p>
            <a:pPr>
              <a:defRPr/>
            </a:pPr>
            <a:r>
              <a:rPr lang="en-US" dirty="0"/>
              <a:t>allegedly random numbers has been that the sequence of numbers be random in</a:t>
            </a:r>
          </a:p>
          <a:p>
            <a:pPr>
              <a:defRPr/>
            </a:pPr>
            <a:r>
              <a:rPr lang="en-US" dirty="0"/>
              <a:t>some well-defined statistical sense. The following two criteria are used to validate</a:t>
            </a:r>
          </a:p>
          <a:p>
            <a:pPr>
              <a:defRPr/>
            </a:pPr>
            <a:r>
              <a:rPr lang="en-US" dirty="0"/>
              <a:t>that a sequence of numbers is random:</a:t>
            </a:r>
          </a:p>
          <a:p>
            <a:pPr>
              <a:defRPr/>
            </a:pPr>
            <a:endParaRPr lang="en-US" dirty="0"/>
          </a:p>
          <a:p>
            <a:pPr>
              <a:defRPr/>
            </a:pPr>
            <a:r>
              <a:rPr lang="en-US" dirty="0"/>
              <a:t>• </a:t>
            </a:r>
            <a:r>
              <a:rPr lang="en-US" b="1" dirty="0"/>
              <a:t>Uniform distribution: The distribution of numbers in the sequence should be</a:t>
            </a:r>
          </a:p>
          <a:p>
            <a:pPr>
              <a:defRPr/>
            </a:pPr>
            <a:r>
              <a:rPr lang="en-US" dirty="0"/>
              <a:t>uniform; that is, the frequency of occurrence of each of the numbers should be</a:t>
            </a:r>
          </a:p>
          <a:p>
            <a:pPr>
              <a:defRPr/>
            </a:pPr>
            <a:r>
              <a:rPr lang="en-US" dirty="0"/>
              <a:t>approximately the same.</a:t>
            </a:r>
          </a:p>
          <a:p>
            <a:pPr>
              <a:defRPr/>
            </a:pPr>
            <a:endParaRPr lang="en-US" dirty="0"/>
          </a:p>
          <a:p>
            <a:pPr>
              <a:defRPr/>
            </a:pPr>
            <a:r>
              <a:rPr lang="en-US" dirty="0"/>
              <a:t>• </a:t>
            </a:r>
            <a:r>
              <a:rPr lang="en-US" b="1" dirty="0"/>
              <a:t>Independence: No one value in the sequence can be inferred from the others.</a:t>
            </a:r>
          </a:p>
          <a:p>
            <a:pPr>
              <a:defRPr/>
            </a:pPr>
            <a:endParaRPr lang="en-US" dirty="0"/>
          </a:p>
          <a:p>
            <a:pPr>
              <a:defRPr/>
            </a:pPr>
            <a:r>
              <a:rPr lang="en-US" dirty="0"/>
              <a:t>Although there are well-defined tests for determining that a sequence of numbers</a:t>
            </a:r>
          </a:p>
          <a:p>
            <a:pPr>
              <a:defRPr/>
            </a:pPr>
            <a:r>
              <a:rPr lang="en-US" dirty="0"/>
              <a:t>matches a particular distribution, such as the uniform distribution, there is no such</a:t>
            </a:r>
          </a:p>
          <a:p>
            <a:pPr>
              <a:defRPr/>
            </a:pPr>
            <a:r>
              <a:rPr lang="en-US" dirty="0"/>
              <a:t>test to “prove” independence. Rather, a number of tests can be applied to demonstrate</a:t>
            </a:r>
          </a:p>
          <a:p>
            <a:pPr>
              <a:defRPr/>
            </a:pPr>
            <a:r>
              <a:rPr lang="en-US" dirty="0"/>
              <a:t>if a sequence does not exhibit independence. The general strategy is to apply a number</a:t>
            </a:r>
          </a:p>
          <a:p>
            <a:pPr>
              <a:defRPr/>
            </a:pPr>
            <a:r>
              <a:rPr lang="en-US" dirty="0"/>
              <a:t>of such tests until the confidence that independence exists is sufficiently strong.</a:t>
            </a:r>
          </a:p>
          <a:p>
            <a:pPr>
              <a:defRPr/>
            </a:pPr>
            <a:endParaRPr lang="en-US" dirty="0"/>
          </a:p>
          <a:p>
            <a:pPr>
              <a:defRPr/>
            </a:pPr>
            <a:r>
              <a:rPr lang="en-US" dirty="0"/>
              <a:t>In the context of our discussion, the use of a sequence of numbers that appear</a:t>
            </a:r>
          </a:p>
          <a:p>
            <a:pPr>
              <a:defRPr/>
            </a:pPr>
            <a:r>
              <a:rPr lang="en-US" dirty="0"/>
              <a:t>statistically random often occurs in the design of algorithms related to cryptography.</a:t>
            </a:r>
          </a:p>
          <a:p>
            <a:pPr>
              <a:defRPr/>
            </a:pPr>
            <a:r>
              <a:rPr lang="en-US" dirty="0"/>
              <a:t>For example, a fundamental requirement of the RSA public-key encryption scheme </a:t>
            </a:r>
          </a:p>
          <a:p>
            <a:pPr>
              <a:defRPr/>
            </a:pPr>
            <a:r>
              <a:rPr lang="en-US" dirty="0"/>
              <a:t>is the ability to generate prime numbers. In general, it is</a:t>
            </a:r>
          </a:p>
          <a:p>
            <a:pPr>
              <a:defRPr/>
            </a:pPr>
            <a:r>
              <a:rPr lang="en-US" dirty="0"/>
              <a:t>difficult to determine if a given large number </a:t>
            </a:r>
            <a:r>
              <a:rPr lang="en-US" i="1" dirty="0"/>
              <a:t>N is prime. A brute-force approach</a:t>
            </a:r>
          </a:p>
          <a:p>
            <a:pPr>
              <a:defRPr/>
            </a:pPr>
            <a:r>
              <a:rPr lang="en-US" dirty="0"/>
              <a:t>would be to divide </a:t>
            </a:r>
            <a:r>
              <a:rPr lang="en-US" i="1" dirty="0"/>
              <a:t>N by every odd integer less than 1N. If N is on the order, say,</a:t>
            </a:r>
          </a:p>
          <a:p>
            <a:pPr>
              <a:defRPr/>
            </a:pPr>
            <a:r>
              <a:rPr lang="en-US" dirty="0"/>
              <a:t>of 10150, a not uncommon occurrence in public-key cryptography, such a brute-force</a:t>
            </a:r>
          </a:p>
          <a:p>
            <a:pPr>
              <a:defRPr/>
            </a:pPr>
            <a:r>
              <a:rPr lang="en-US" dirty="0"/>
              <a:t>approach is beyond the reach of human analysts and their computers. However, a</a:t>
            </a:r>
          </a:p>
          <a:p>
            <a:pPr>
              <a:defRPr/>
            </a:pPr>
            <a:r>
              <a:rPr lang="en-US" dirty="0"/>
              <a:t>number of effective algorithms exist that test the primality of a number by using a</a:t>
            </a:r>
          </a:p>
          <a:p>
            <a:pPr>
              <a:defRPr/>
            </a:pPr>
            <a:r>
              <a:rPr lang="en-US" dirty="0"/>
              <a:t>sequence of randomly chosen integers as input to relatively simple computations.</a:t>
            </a:r>
          </a:p>
          <a:p>
            <a:pPr>
              <a:defRPr/>
            </a:pPr>
            <a:r>
              <a:rPr lang="en-US" dirty="0"/>
              <a:t>If the sequence is sufficiently long (but far, far less than 110150), the primality of</a:t>
            </a:r>
          </a:p>
          <a:p>
            <a:pPr>
              <a:defRPr/>
            </a:pPr>
            <a:r>
              <a:rPr lang="en-US" dirty="0"/>
              <a:t>a number can be determined with near certainty. This type of approach, known</a:t>
            </a:r>
          </a:p>
          <a:p>
            <a:pPr>
              <a:defRPr/>
            </a:pPr>
            <a:r>
              <a:rPr lang="en-US" dirty="0"/>
              <a:t>as randomization, crops up frequently in the design of algorithms. In essence, if a</a:t>
            </a:r>
          </a:p>
          <a:p>
            <a:pPr>
              <a:defRPr/>
            </a:pPr>
            <a:r>
              <a:rPr lang="en-US" dirty="0"/>
              <a:t>problem is too hard or time-consuming to solve exactly, a simpler, shorter approach</a:t>
            </a:r>
          </a:p>
          <a:p>
            <a:pPr>
              <a:defRPr/>
            </a:pPr>
            <a:r>
              <a:rPr lang="en-US" dirty="0"/>
              <a:t>based on randomization is used to provide an answer with any desired level of</a:t>
            </a:r>
          </a:p>
          <a:p>
            <a:pPr>
              <a:defRPr/>
            </a:pPr>
            <a:r>
              <a:rPr lang="en-US" dirty="0"/>
              <a:t>confidence.</a:t>
            </a:r>
          </a:p>
          <a:p>
            <a:pPr>
              <a:defRPr/>
            </a:pPr>
            <a:endParaRPr lang="en-US" b="1" i="1" dirty="0"/>
          </a:p>
          <a:p>
            <a:pPr>
              <a:defRPr/>
            </a:pPr>
            <a:r>
              <a:rPr lang="en-US" b="1" i="1" dirty="0"/>
              <a:t>UNPREDICTABILITY </a:t>
            </a:r>
          </a:p>
          <a:p>
            <a:pPr>
              <a:defRPr/>
            </a:pPr>
            <a:r>
              <a:rPr lang="en-US" b="1" i="1" dirty="0"/>
              <a:t>In applications such as reciprocal authentication and session key</a:t>
            </a:r>
          </a:p>
          <a:p>
            <a:pPr>
              <a:defRPr/>
            </a:pPr>
            <a:r>
              <a:rPr lang="en-US" dirty="0"/>
              <a:t>generation, the requirement is not so much that the sequence of numbers be statistically</a:t>
            </a:r>
          </a:p>
          <a:p>
            <a:pPr>
              <a:defRPr/>
            </a:pPr>
            <a:r>
              <a:rPr lang="en-US" dirty="0"/>
              <a:t>random but that the successive members of the sequence are unpredictable. With</a:t>
            </a:r>
          </a:p>
          <a:p>
            <a:pPr>
              <a:defRPr/>
            </a:pPr>
            <a:r>
              <a:rPr lang="en-US" dirty="0"/>
              <a:t>“true” random sequences, each number is statistically independent of other numbers</a:t>
            </a:r>
          </a:p>
          <a:p>
            <a:pPr>
              <a:defRPr/>
            </a:pPr>
            <a:r>
              <a:rPr lang="en-US" dirty="0"/>
              <a:t>in the sequence and therefore unpredictable. However, as is discussed shortly, true</a:t>
            </a:r>
          </a:p>
          <a:p>
            <a:pPr>
              <a:defRPr/>
            </a:pPr>
            <a:r>
              <a:rPr lang="en-US" dirty="0"/>
              <a:t>random numbers are not always used; rather, sequences of numbers that appear to</a:t>
            </a:r>
          </a:p>
          <a:p>
            <a:pPr>
              <a:defRPr/>
            </a:pPr>
            <a:r>
              <a:rPr lang="en-US" dirty="0"/>
              <a:t>be random are generated by some algorithm. In this latter case, care must be </a:t>
            </a:r>
            <a:r>
              <a:rPr lang="en-US" dirty="0" err="1"/>
              <a:t>takent</a:t>
            </a:r>
            <a:endParaRPr lang="en-US" dirty="0"/>
          </a:p>
          <a:p>
            <a:pPr>
              <a:defRPr/>
            </a:pPr>
            <a:r>
              <a:rPr lang="en-US" dirty="0"/>
              <a:t>of earlier elements.</a:t>
            </a:r>
          </a:p>
        </p:txBody>
      </p:sp>
      <p:sp>
        <p:nvSpPr>
          <p:cNvPr id="77828" name="Slide Number Placeholder 3"/>
          <p:cNvSpPr>
            <a:spLocks noGrp="1"/>
          </p:cNvSpPr>
          <p:nvPr>
            <p:ph type="sldNum" sz="quarter" idx="5"/>
          </p:nvPr>
        </p:nvSpPr>
        <p:spPr>
          <a:noFill/>
        </p:spPr>
        <p:txBody>
          <a:bodyPr/>
          <a:lstStyle/>
          <a:p>
            <a:fld id="{2A209CCC-1E30-A046-94F2-A557E7DEE501}" type="slidenum">
              <a:rPr lang="en-AU" smtClean="0">
                <a:latin typeface="Arial" pitchFamily="-110" charset="0"/>
              </a:rPr>
              <a:pPr/>
              <a:t>90</a:t>
            </a:fld>
            <a:endParaRPr lang="en-AU">
              <a:latin typeface="Arial" pitchFamily="-110" charset="0"/>
            </a:endParaRPr>
          </a:p>
        </p:txBody>
      </p:sp>
    </p:spTree>
    <p:extLst>
      <p:ext uri="{BB962C8B-B14F-4D97-AF65-F5344CB8AC3E}">
        <p14:creationId xmlns:p14="http://schemas.microsoft.com/office/powerpoint/2010/main" val="13076367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FBD7395-57CF-8946-BDF3-990D47D19D7C}" type="slidenum">
              <a:rPr lang="en-AU">
                <a:latin typeface="Arial" pitchFamily="-110" charset="0"/>
              </a:rPr>
              <a:pPr/>
              <a:t>91</a:t>
            </a:fld>
            <a:endParaRPr lang="en-AU">
              <a:latin typeface="Arial" pitchFamily="-110"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r>
              <a:rPr lang="en-US">
                <a:latin typeface="Arial" pitchFamily="-110" charset="0"/>
                <a:ea typeface="ＭＳ Ｐゴシック" pitchFamily="-110" charset="-128"/>
                <a:cs typeface="ＭＳ Ｐゴシック" pitchFamily="-110" charset="-128"/>
              </a:rPr>
              <a:t>Cryptographic applications typically make use of algorithmic techniques for random</a:t>
            </a:r>
          </a:p>
          <a:p>
            <a:r>
              <a:rPr lang="en-US">
                <a:latin typeface="Arial" pitchFamily="-110" charset="0"/>
                <a:ea typeface="ＭＳ Ｐゴシック" pitchFamily="-110" charset="-128"/>
                <a:cs typeface="ＭＳ Ｐゴシック" pitchFamily="-110" charset="-128"/>
              </a:rPr>
              <a:t>number generation. These algorithms are deterministic and therefore produce</a:t>
            </a:r>
          </a:p>
          <a:p>
            <a:r>
              <a:rPr lang="en-US">
                <a:latin typeface="Arial" pitchFamily="-110" charset="0"/>
                <a:ea typeface="ＭＳ Ｐゴシック" pitchFamily="-110" charset="-128"/>
                <a:cs typeface="ＭＳ Ｐゴシック" pitchFamily="-110" charset="-128"/>
              </a:rPr>
              <a:t>sequences of numbers that are not statistically random. However, if the algorithm is</a:t>
            </a:r>
          </a:p>
          <a:p>
            <a:r>
              <a:rPr lang="en-US">
                <a:latin typeface="Arial" pitchFamily="-110" charset="0"/>
                <a:ea typeface="ＭＳ Ｐゴシック" pitchFamily="-110" charset="-128"/>
                <a:cs typeface="ＭＳ Ｐゴシック" pitchFamily="-110" charset="-128"/>
              </a:rPr>
              <a:t>good, the resulting sequences will pass many reasonable tests of randomness. Such</a:t>
            </a:r>
          </a:p>
          <a:p>
            <a:r>
              <a:rPr lang="en-US">
                <a:latin typeface="Arial" pitchFamily="-110" charset="0"/>
                <a:ea typeface="ＭＳ Ｐゴシック" pitchFamily="-110" charset="-128"/>
                <a:cs typeface="ＭＳ Ｐゴシック" pitchFamily="-110" charset="-128"/>
              </a:rPr>
              <a:t>numbers are referred to as </a:t>
            </a:r>
            <a:r>
              <a:rPr lang="en-US" b="1">
                <a:latin typeface="Arial" pitchFamily="-110" charset="0"/>
                <a:ea typeface="ＭＳ Ｐゴシック" pitchFamily="-110" charset="-128"/>
                <a:cs typeface="ＭＳ Ｐゴシック" pitchFamily="-110" charset="-128"/>
              </a:rPr>
              <a:t>pseudorandom numbers.</a:t>
            </a:r>
          </a:p>
          <a:p>
            <a:endParaRPr lang="en-US">
              <a:latin typeface="Arial" pitchFamily="-110" charset="0"/>
              <a:ea typeface="ＭＳ Ｐゴシック" pitchFamily="-110" charset="-128"/>
              <a:cs typeface="ＭＳ Ｐゴシック" pitchFamily="-110" charset="-128"/>
            </a:endParaRPr>
          </a:p>
          <a:p>
            <a:r>
              <a:rPr lang="en-US">
                <a:latin typeface="Arial" pitchFamily="-110" charset="0"/>
                <a:ea typeface="ＭＳ Ｐゴシック" pitchFamily="-110" charset="-128"/>
                <a:cs typeface="ＭＳ Ｐゴシック" pitchFamily="-110" charset="-128"/>
              </a:rPr>
              <a:t>You may be somewhat uneasy about the concept of using numbers generated</a:t>
            </a:r>
          </a:p>
          <a:p>
            <a:r>
              <a:rPr lang="en-US">
                <a:latin typeface="Arial" pitchFamily="-110" charset="0"/>
                <a:ea typeface="ＭＳ Ｐゴシック" pitchFamily="-110" charset="-128"/>
                <a:cs typeface="ＭＳ Ｐゴシック" pitchFamily="-110" charset="-128"/>
              </a:rPr>
              <a:t>by a deterministic algorithm as if they were random numbers. Despite what might</a:t>
            </a:r>
          </a:p>
          <a:p>
            <a:r>
              <a:rPr lang="en-US">
                <a:latin typeface="Arial" pitchFamily="-110" charset="0"/>
                <a:ea typeface="ＭＳ Ｐゴシック" pitchFamily="-110" charset="-128"/>
                <a:cs typeface="ＭＳ Ｐゴシック" pitchFamily="-110" charset="-128"/>
              </a:rPr>
              <a:t>be called philosophical objections to such a practice, it generally works. As one</a:t>
            </a:r>
          </a:p>
          <a:p>
            <a:r>
              <a:rPr lang="en-US">
                <a:latin typeface="Arial" pitchFamily="-110" charset="0"/>
                <a:ea typeface="ＭＳ Ｐゴシック" pitchFamily="-110" charset="-128"/>
                <a:cs typeface="ＭＳ Ｐゴシック" pitchFamily="-110" charset="-128"/>
              </a:rPr>
              <a:t>expert on probability theory puts it [HAMM91],</a:t>
            </a:r>
          </a:p>
          <a:p>
            <a:endParaRPr lang="en-US">
              <a:latin typeface="Arial" pitchFamily="-110" charset="0"/>
              <a:ea typeface="ＭＳ Ｐゴシック" pitchFamily="-110" charset="-128"/>
              <a:cs typeface="ＭＳ Ｐゴシック" pitchFamily="-110" charset="-128"/>
            </a:endParaRPr>
          </a:p>
          <a:p>
            <a:r>
              <a:rPr lang="en-US">
                <a:latin typeface="Arial" pitchFamily="-110" charset="0"/>
                <a:ea typeface="ＭＳ Ｐゴシック" pitchFamily="-110" charset="-128"/>
                <a:cs typeface="ＭＳ Ｐゴシック" pitchFamily="-110" charset="-128"/>
              </a:rPr>
              <a:t>For practical purposes we are forced to accept the awkward concept</a:t>
            </a:r>
          </a:p>
          <a:p>
            <a:r>
              <a:rPr lang="en-US">
                <a:latin typeface="Arial" pitchFamily="-110" charset="0"/>
                <a:ea typeface="ＭＳ Ｐゴシック" pitchFamily="-110" charset="-128"/>
                <a:cs typeface="ＭＳ Ｐゴシック" pitchFamily="-110" charset="-128"/>
              </a:rPr>
              <a:t>of “relatively random” meaning that with regard to the proposed</a:t>
            </a:r>
          </a:p>
          <a:p>
            <a:r>
              <a:rPr lang="en-US">
                <a:latin typeface="Arial" pitchFamily="-110" charset="0"/>
                <a:ea typeface="ＭＳ Ｐゴシック" pitchFamily="-110" charset="-128"/>
                <a:cs typeface="ＭＳ Ｐゴシック" pitchFamily="-110" charset="-128"/>
              </a:rPr>
              <a:t>use we can see no reason why they will not perform as if they were</a:t>
            </a:r>
          </a:p>
          <a:p>
            <a:r>
              <a:rPr lang="en-US">
                <a:latin typeface="Arial" pitchFamily="-110" charset="0"/>
                <a:ea typeface="ＭＳ Ｐゴシック" pitchFamily="-110" charset="-128"/>
                <a:cs typeface="ＭＳ Ｐゴシック" pitchFamily="-110" charset="-128"/>
              </a:rPr>
              <a:t>random (as the theory usually requires). This is highly subjective</a:t>
            </a:r>
          </a:p>
          <a:p>
            <a:r>
              <a:rPr lang="en-US">
                <a:latin typeface="Arial" pitchFamily="-110" charset="0"/>
                <a:ea typeface="ＭＳ Ｐゴシック" pitchFamily="-110" charset="-128"/>
                <a:cs typeface="ＭＳ Ｐゴシック" pitchFamily="-110" charset="-128"/>
              </a:rPr>
              <a:t>and is not very palatable to purists, but it is what statisticians regularly</a:t>
            </a:r>
          </a:p>
          <a:p>
            <a:r>
              <a:rPr lang="en-US">
                <a:latin typeface="Arial" pitchFamily="-110" charset="0"/>
                <a:ea typeface="ＭＳ Ｐゴシック" pitchFamily="-110" charset="-128"/>
                <a:cs typeface="ＭＳ Ｐゴシック" pitchFamily="-110" charset="-128"/>
              </a:rPr>
              <a:t>appeal to when they take “a random sample”—they hope that</a:t>
            </a:r>
          </a:p>
          <a:p>
            <a:r>
              <a:rPr lang="en-US">
                <a:latin typeface="Arial" pitchFamily="-110" charset="0"/>
                <a:ea typeface="ＭＳ Ｐゴシック" pitchFamily="-110" charset="-128"/>
                <a:cs typeface="ＭＳ Ｐゴシック" pitchFamily="-110" charset="-128"/>
              </a:rPr>
              <a:t>any results they use will have approximately the same properties as</a:t>
            </a:r>
          </a:p>
          <a:p>
            <a:r>
              <a:rPr lang="en-US">
                <a:latin typeface="Arial" pitchFamily="-110" charset="0"/>
                <a:ea typeface="ＭＳ Ｐゴシック" pitchFamily="-110" charset="-128"/>
                <a:cs typeface="ＭＳ Ｐゴシック" pitchFamily="-110" charset="-128"/>
              </a:rPr>
              <a:t>a complete counting of the whole sample space that occurs in their</a:t>
            </a:r>
          </a:p>
          <a:p>
            <a:r>
              <a:rPr lang="en-US">
                <a:latin typeface="Arial" pitchFamily="-110" charset="0"/>
                <a:ea typeface="ＭＳ Ｐゴシック" pitchFamily="-110" charset="-128"/>
                <a:cs typeface="ＭＳ Ｐゴシック" pitchFamily="-110" charset="-128"/>
              </a:rPr>
              <a:t>theory.</a:t>
            </a:r>
          </a:p>
          <a:p>
            <a:endParaRPr lang="en-US">
              <a:latin typeface="Arial" pitchFamily="-110" charset="0"/>
              <a:ea typeface="ＭＳ Ｐゴシック" pitchFamily="-110" charset="-128"/>
              <a:cs typeface="ＭＳ Ｐゴシック" pitchFamily="-110" charset="-128"/>
            </a:endParaRPr>
          </a:p>
          <a:p>
            <a:r>
              <a:rPr lang="en-US">
                <a:latin typeface="Arial" pitchFamily="-110" charset="0"/>
                <a:ea typeface="ＭＳ Ｐゴシック" pitchFamily="-110" charset="-128"/>
                <a:cs typeface="ＭＳ Ｐゴシック" pitchFamily="-110" charset="-128"/>
              </a:rPr>
              <a:t>A true random number generator (TRNG) uses a nondeterministic source to</a:t>
            </a:r>
          </a:p>
          <a:p>
            <a:r>
              <a:rPr lang="en-US">
                <a:latin typeface="Arial" pitchFamily="-110" charset="0"/>
                <a:ea typeface="ＭＳ Ｐゴシック" pitchFamily="-110" charset="-128"/>
                <a:cs typeface="ＭＳ Ｐゴシック" pitchFamily="-110" charset="-128"/>
              </a:rPr>
              <a:t>produce randomness. Most operate by measuring unpredictable natural processes,</a:t>
            </a:r>
          </a:p>
          <a:p>
            <a:r>
              <a:rPr lang="en-US">
                <a:latin typeface="Arial" pitchFamily="-110" charset="0"/>
                <a:ea typeface="ＭＳ Ｐゴシック" pitchFamily="-110" charset="-128"/>
                <a:cs typeface="ＭＳ Ｐゴシック" pitchFamily="-110" charset="-128"/>
              </a:rPr>
              <a:t>such as pulse detectors of ionizing radiation events, gas discharge tubes, and leaky</a:t>
            </a:r>
          </a:p>
          <a:p>
            <a:r>
              <a:rPr lang="en-US">
                <a:latin typeface="Arial" pitchFamily="-110" charset="0"/>
                <a:ea typeface="ＭＳ Ｐゴシック" pitchFamily="-110" charset="-128"/>
                <a:cs typeface="ＭＳ Ｐゴシック" pitchFamily="-110" charset="-128"/>
              </a:rPr>
              <a:t>capac itors. Intel has developed a commercially available chip that samples thermal</a:t>
            </a:r>
          </a:p>
          <a:p>
            <a:r>
              <a:rPr lang="en-US">
                <a:latin typeface="Arial" pitchFamily="-110" charset="0"/>
                <a:ea typeface="ＭＳ Ｐゴシック" pitchFamily="-110" charset="-128"/>
                <a:cs typeface="ＭＳ Ｐゴシック" pitchFamily="-110" charset="-128"/>
              </a:rPr>
              <a:t>noise by amplifying the voltage measured across undriven resistors [JUN99].</a:t>
            </a:r>
          </a:p>
          <a:p>
            <a:r>
              <a:rPr lang="en-US">
                <a:latin typeface="Arial" pitchFamily="-110" charset="0"/>
                <a:ea typeface="ＭＳ Ｐゴシック" pitchFamily="-110" charset="-128"/>
                <a:cs typeface="ＭＳ Ｐゴシック" pitchFamily="-110" charset="-128"/>
              </a:rPr>
              <a:t>A group at Bell Labs has developed a technique that uses the variations in the</a:t>
            </a:r>
          </a:p>
          <a:p>
            <a:r>
              <a:rPr lang="en-US">
                <a:latin typeface="Arial" pitchFamily="-110" charset="0"/>
                <a:ea typeface="ＭＳ Ｐゴシック" pitchFamily="-110" charset="-128"/>
                <a:cs typeface="ＭＳ Ｐゴシック" pitchFamily="-110" charset="-128"/>
              </a:rPr>
              <a:t>response time of raw read requests for one disk sector of a hard disk [JAKO98].</a:t>
            </a:r>
          </a:p>
          <a:p>
            <a:r>
              <a:rPr lang="en-US">
                <a:latin typeface="Arial" pitchFamily="-110" charset="0"/>
                <a:ea typeface="ＭＳ Ｐゴシック" pitchFamily="-110" charset="-128"/>
                <a:cs typeface="ＭＳ Ｐゴシック" pitchFamily="-110" charset="-128"/>
              </a:rPr>
              <a:t>LavaRnd is an open source project for creating truly random numbers using inexpensive</a:t>
            </a:r>
          </a:p>
          <a:p>
            <a:r>
              <a:rPr lang="en-US">
                <a:latin typeface="Arial" pitchFamily="-110" charset="0"/>
                <a:ea typeface="ＭＳ Ｐゴシック" pitchFamily="-110" charset="-128"/>
                <a:cs typeface="ＭＳ Ｐゴシック" pitchFamily="-110" charset="-128"/>
              </a:rPr>
              <a:t>cameras, open source code, and inexpensive hardware. The system uses a</a:t>
            </a:r>
          </a:p>
          <a:p>
            <a:r>
              <a:rPr lang="en-US">
                <a:latin typeface="Arial" pitchFamily="-110" charset="0"/>
                <a:ea typeface="ＭＳ Ｐゴシック" pitchFamily="-110" charset="-128"/>
                <a:cs typeface="ＭＳ Ｐゴシック" pitchFamily="-110" charset="-128"/>
              </a:rPr>
              <a:t>saturated charge- coupled device (CCD) in a light-tight can as a chaotic source to</a:t>
            </a:r>
          </a:p>
          <a:p>
            <a:r>
              <a:rPr lang="en-US">
                <a:latin typeface="Arial" pitchFamily="-110" charset="0"/>
                <a:ea typeface="ＭＳ Ｐゴシック" pitchFamily="-110" charset="-128"/>
                <a:cs typeface="ＭＳ Ｐゴシック" pitchFamily="-110" charset="-128"/>
              </a:rPr>
              <a:t>produce the seed. Software processes the result into truly random numbers in a</a:t>
            </a:r>
          </a:p>
          <a:p>
            <a:r>
              <a:rPr lang="en-US">
                <a:latin typeface="Arial" pitchFamily="-110" charset="0"/>
                <a:ea typeface="ＭＳ Ｐゴシック" pitchFamily="-110" charset="-128"/>
                <a:cs typeface="ＭＳ Ｐゴシック" pitchFamily="-110" charset="-128"/>
              </a:rPr>
              <a:t>variety of formats.</a:t>
            </a:r>
            <a:endParaRPr lang="en-US">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314285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7617D1D-2AE0-9947-9277-386B495AB285}" type="slidenum">
              <a:rPr lang="en-AU">
                <a:latin typeface="Arial" pitchFamily="-110" charset="0"/>
              </a:rPr>
              <a:pPr/>
              <a:t>92</a:t>
            </a:fld>
            <a:endParaRPr lang="en-AU">
              <a:latin typeface="Arial" pitchFamily="-110"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One of the principal security requirements of a computer system is the protection</a:t>
            </a:r>
          </a:p>
          <a:p>
            <a:r>
              <a:rPr lang="en-US" dirty="0">
                <a:latin typeface="Arial" pitchFamily="-110" charset="0"/>
                <a:ea typeface="ＭＳ Ｐゴシック" pitchFamily="-110" charset="-128"/>
                <a:cs typeface="ＭＳ Ｐゴシック" pitchFamily="-110" charset="-128"/>
              </a:rPr>
              <a:t>of stored data. Security mechanisms to provide such protection include access control,</a:t>
            </a:r>
          </a:p>
          <a:p>
            <a:r>
              <a:rPr lang="en-US" dirty="0">
                <a:latin typeface="Arial" pitchFamily="-110" charset="0"/>
                <a:ea typeface="ＭＳ Ｐゴシック" pitchFamily="-110" charset="-128"/>
                <a:cs typeface="ＭＳ Ｐゴシック" pitchFamily="-110" charset="-128"/>
              </a:rPr>
              <a:t>intrusion detection, and intrusion prevention schemes, all of which are discussed</a:t>
            </a:r>
          </a:p>
          <a:p>
            <a:r>
              <a:rPr lang="en-US" dirty="0">
                <a:latin typeface="Arial" pitchFamily="-110" charset="0"/>
                <a:ea typeface="ＭＳ Ｐゴシック" pitchFamily="-110" charset="-128"/>
                <a:cs typeface="ＭＳ Ｐゴシック" pitchFamily="-110" charset="-128"/>
              </a:rPr>
              <a:t>in this book. The book also describes a number of technical means by which</a:t>
            </a:r>
          </a:p>
          <a:p>
            <a:r>
              <a:rPr lang="en-US" dirty="0">
                <a:latin typeface="Arial" pitchFamily="-110" charset="0"/>
                <a:ea typeface="ＭＳ Ｐゴシック" pitchFamily="-110" charset="-128"/>
                <a:cs typeface="ＭＳ Ｐゴシック" pitchFamily="-110" charset="-128"/>
              </a:rPr>
              <a:t>these various security mechanisms can be made vulnerable. But beyond technical</a:t>
            </a:r>
          </a:p>
          <a:p>
            <a:r>
              <a:rPr lang="en-US" dirty="0">
                <a:latin typeface="Arial" pitchFamily="-110" charset="0"/>
                <a:ea typeface="ＭＳ Ｐゴシック" pitchFamily="-110" charset="-128"/>
                <a:cs typeface="ＭＳ Ｐゴシック" pitchFamily="-110" charset="-128"/>
              </a:rPr>
              <a:t>approaches, these approaches can become vulnerable because of human factors.</a:t>
            </a:r>
          </a:p>
          <a:p>
            <a:r>
              <a:rPr lang="en-US" dirty="0">
                <a:latin typeface="Arial" pitchFamily="-110" charset="0"/>
                <a:ea typeface="ＭＳ Ｐゴシック" pitchFamily="-110" charset="-128"/>
                <a:cs typeface="ＭＳ Ｐゴシック" pitchFamily="-110" charset="-128"/>
              </a:rPr>
              <a:t>We list a few examples here, based on [ROTH05].</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December of 2004, Bank of America employees backed up and sent to its</a:t>
            </a:r>
          </a:p>
          <a:p>
            <a:r>
              <a:rPr lang="en-US" dirty="0">
                <a:latin typeface="Arial" pitchFamily="-110" charset="0"/>
                <a:ea typeface="ＭＳ Ｐゴシック" pitchFamily="-110" charset="-128"/>
                <a:cs typeface="ＭＳ Ｐゴシック" pitchFamily="-110" charset="-128"/>
              </a:rPr>
              <a:t>backup data center tapes containing the names, addresses, bank account numbers,</a:t>
            </a:r>
          </a:p>
          <a:p>
            <a:r>
              <a:rPr lang="en-US" dirty="0">
                <a:latin typeface="Arial" pitchFamily="-110" charset="0"/>
                <a:ea typeface="ＭＳ Ｐゴシック" pitchFamily="-110" charset="-128"/>
                <a:cs typeface="ＭＳ Ｐゴシック" pitchFamily="-110" charset="-128"/>
              </a:rPr>
              <a:t>and Social Security numbers of 1.2 million government workers enrolled</a:t>
            </a:r>
          </a:p>
          <a:p>
            <a:r>
              <a:rPr lang="en-US" dirty="0">
                <a:latin typeface="Arial" pitchFamily="-110" charset="0"/>
                <a:ea typeface="ＭＳ Ｐゴシック" pitchFamily="-110" charset="-128"/>
                <a:cs typeface="ＭＳ Ｐゴシック" pitchFamily="-110" charset="-128"/>
              </a:rPr>
              <a:t>in a charge-card account. None of the data were encrypted. The tapes never</a:t>
            </a:r>
          </a:p>
          <a:p>
            <a:r>
              <a:rPr lang="en-US" dirty="0">
                <a:latin typeface="Arial" pitchFamily="-110" charset="0"/>
                <a:ea typeface="ＭＳ Ｐゴシック" pitchFamily="-110" charset="-128"/>
                <a:cs typeface="ＭＳ Ｐゴシック" pitchFamily="-110" charset="-128"/>
              </a:rPr>
              <a:t>arrived and indeed have never been found. Sadly, this method of backing up</a:t>
            </a:r>
          </a:p>
          <a:p>
            <a:r>
              <a:rPr lang="en-US" dirty="0">
                <a:latin typeface="Arial" pitchFamily="-110" charset="0"/>
                <a:ea typeface="ＭＳ Ｐゴシック" pitchFamily="-110" charset="-128"/>
                <a:cs typeface="ＭＳ Ｐゴシック" pitchFamily="-110" charset="-128"/>
              </a:rPr>
              <a:t>and shipping data is all too common. As an another example, in April of 2005,</a:t>
            </a:r>
          </a:p>
          <a:p>
            <a:r>
              <a:rPr lang="en-US" dirty="0">
                <a:latin typeface="Arial" pitchFamily="-110" charset="0"/>
                <a:ea typeface="ＭＳ Ｐゴシック" pitchFamily="-110" charset="-128"/>
                <a:cs typeface="ＭＳ Ｐゴシック" pitchFamily="-110" charset="-128"/>
              </a:rPr>
              <a:t>Ameritrade blamed its shipping vendor for losing a backup tape containing</a:t>
            </a:r>
          </a:p>
          <a:p>
            <a:r>
              <a:rPr lang="en-US" dirty="0">
                <a:latin typeface="Arial" pitchFamily="-110" charset="0"/>
                <a:ea typeface="ＭＳ Ｐゴシック" pitchFamily="-110" charset="-128"/>
                <a:cs typeface="ＭＳ Ｐゴシック" pitchFamily="-110" charset="-128"/>
              </a:rPr>
              <a:t>unencrypted information on 200,000 clients.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In April of 2005, San Jose Medical group announced that someone had physically</a:t>
            </a:r>
          </a:p>
          <a:p>
            <a:r>
              <a:rPr lang="en-US" dirty="0">
                <a:latin typeface="Arial" pitchFamily="-110" charset="0"/>
                <a:ea typeface="ＭＳ Ｐゴシック" pitchFamily="-110" charset="-128"/>
                <a:cs typeface="ＭＳ Ｐゴシック" pitchFamily="-110" charset="-128"/>
              </a:rPr>
              <a:t>stolen one of its computers and potentially gained access to 185,000</a:t>
            </a:r>
          </a:p>
          <a:p>
            <a:r>
              <a:rPr lang="en-US" dirty="0">
                <a:latin typeface="Arial" pitchFamily="-110" charset="0"/>
                <a:ea typeface="ＭＳ Ｐゴシック" pitchFamily="-110" charset="-128"/>
                <a:cs typeface="ＭＳ Ｐゴシック" pitchFamily="-110" charset="-128"/>
              </a:rPr>
              <a:t>unencrypted patient records.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There have been countless examples of laptops lost at airports, stolen from a</a:t>
            </a:r>
          </a:p>
          <a:p>
            <a:r>
              <a:rPr lang="en-US" dirty="0">
                <a:latin typeface="Arial" pitchFamily="-110" charset="0"/>
                <a:ea typeface="ＭＳ Ｐゴシック" pitchFamily="-110" charset="-128"/>
                <a:cs typeface="ＭＳ Ｐゴシック" pitchFamily="-110" charset="-128"/>
              </a:rPr>
              <a:t>parked car, or taken while the user is away from his or her desk. If the data on the</a:t>
            </a:r>
          </a:p>
          <a:p>
            <a:r>
              <a:rPr lang="en-US" dirty="0">
                <a:latin typeface="Arial" pitchFamily="-110" charset="0"/>
                <a:ea typeface="ＭＳ Ｐゴシック" pitchFamily="-110" charset="-128"/>
                <a:cs typeface="ＭＳ Ｐゴシック" pitchFamily="-110" charset="-128"/>
              </a:rPr>
              <a:t>laptop’s hard drive are unencrypted, all of the data are available to the thief.</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Although it is now routine for businesses to provide a variety of protections,</a:t>
            </a:r>
          </a:p>
          <a:p>
            <a:r>
              <a:rPr lang="en-US" dirty="0">
                <a:latin typeface="Arial" pitchFamily="-110" charset="0"/>
                <a:ea typeface="ＭＳ Ｐゴシック" pitchFamily="-110" charset="-128"/>
                <a:cs typeface="ＭＳ Ｐゴシック" pitchFamily="-110" charset="-128"/>
              </a:rPr>
              <a:t>including encryption, for information that is transmitted across networks, via the</a:t>
            </a:r>
          </a:p>
          <a:p>
            <a:r>
              <a:rPr lang="en-US" dirty="0">
                <a:latin typeface="Arial" pitchFamily="-110" charset="0"/>
                <a:ea typeface="ＭＳ Ｐゴシック" pitchFamily="-110" charset="-128"/>
                <a:cs typeface="ＭＳ Ｐゴシック" pitchFamily="-110" charset="-128"/>
              </a:rPr>
              <a:t>Internet, or via wireless devices, once data are stored locally (referred to as </a:t>
            </a:r>
            <a:r>
              <a:rPr lang="en-US" i="1" dirty="0">
                <a:latin typeface="Arial" pitchFamily="-110" charset="0"/>
                <a:ea typeface="ＭＳ Ｐゴシック" pitchFamily="-110" charset="-128"/>
                <a:cs typeface="ＭＳ Ｐゴシック" pitchFamily="-110" charset="-128"/>
              </a:rPr>
              <a:t>data at</a:t>
            </a:r>
          </a:p>
          <a:p>
            <a:r>
              <a:rPr lang="en-US" i="1" dirty="0">
                <a:latin typeface="Arial" pitchFamily="-110" charset="0"/>
                <a:ea typeface="ＭＳ Ｐゴシック" pitchFamily="-110" charset="-128"/>
                <a:cs typeface="ＭＳ Ｐゴシック" pitchFamily="-110" charset="-128"/>
              </a:rPr>
              <a:t>rest), there is often little protection beyond domain authentication and operating</a:t>
            </a:r>
          </a:p>
          <a:p>
            <a:r>
              <a:rPr lang="en-US" dirty="0">
                <a:latin typeface="Arial" pitchFamily="-110" charset="0"/>
                <a:ea typeface="ＭＳ Ｐゴシック" pitchFamily="-110" charset="-128"/>
                <a:cs typeface="ＭＳ Ｐゴシック" pitchFamily="-110" charset="-128"/>
              </a:rPr>
              <a:t>system access controls. Data at rest are often routinely backed up to secondary storage</a:t>
            </a:r>
          </a:p>
          <a:p>
            <a:r>
              <a:rPr lang="en-US" dirty="0">
                <a:latin typeface="Arial" pitchFamily="-110" charset="0"/>
                <a:ea typeface="ＭＳ Ｐゴシック" pitchFamily="-110" charset="-128"/>
                <a:cs typeface="ＭＳ Ｐゴシック" pitchFamily="-110" charset="-128"/>
              </a:rPr>
              <a:t>such as CDROM or tape, archived for indefinite periods. Further, even when</a:t>
            </a:r>
          </a:p>
          <a:p>
            <a:r>
              <a:rPr lang="en-US" dirty="0">
                <a:latin typeface="Arial" pitchFamily="-110" charset="0"/>
                <a:ea typeface="ＭＳ Ｐゴシック" pitchFamily="-110" charset="-128"/>
                <a:cs typeface="ＭＳ Ｐゴシック" pitchFamily="-110" charset="-128"/>
              </a:rPr>
              <a:t>data are erased from a hard disk, until the relevant disk sectors are reused, the data</a:t>
            </a:r>
          </a:p>
          <a:p>
            <a:r>
              <a:rPr lang="en-US" dirty="0">
                <a:latin typeface="Arial" pitchFamily="-110" charset="0"/>
                <a:ea typeface="ＭＳ Ｐゴシック" pitchFamily="-110" charset="-128"/>
                <a:cs typeface="ＭＳ Ｐゴシック" pitchFamily="-110" charset="-128"/>
              </a:rPr>
              <a:t>are recoverable. Thus it becomes attractive, and indeed should be mandatory, to</a:t>
            </a:r>
          </a:p>
          <a:p>
            <a:r>
              <a:rPr lang="en-US" dirty="0">
                <a:latin typeface="Arial" pitchFamily="-110" charset="0"/>
                <a:ea typeface="ＭＳ Ｐゴシック" pitchFamily="-110" charset="-128"/>
                <a:cs typeface="ＭＳ Ｐゴシック" pitchFamily="-110" charset="-128"/>
              </a:rPr>
              <a:t>encrypt data at rest and combine this with an effective encryption key management</a:t>
            </a:r>
          </a:p>
          <a:p>
            <a:r>
              <a:rPr lang="en-US" dirty="0">
                <a:latin typeface="Arial" pitchFamily="-110" charset="0"/>
                <a:ea typeface="ＭＳ Ｐゴシック" pitchFamily="-110" charset="-128"/>
                <a:cs typeface="ＭＳ Ｐゴシック" pitchFamily="-110" charset="-128"/>
              </a:rPr>
              <a:t>scheme.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There are a variety of ways to provide encryption services. A simple approach</a:t>
            </a:r>
          </a:p>
          <a:p>
            <a:r>
              <a:rPr lang="en-US" dirty="0">
                <a:latin typeface="Arial" pitchFamily="-110" charset="0"/>
                <a:ea typeface="ＭＳ Ｐゴシック" pitchFamily="-110" charset="-128"/>
                <a:cs typeface="ＭＳ Ｐゴシック" pitchFamily="-110" charset="-128"/>
              </a:rPr>
              <a:t>available for use on a laptop is to use a commercially available encryption package</a:t>
            </a:r>
          </a:p>
          <a:p>
            <a:r>
              <a:rPr lang="en-US" dirty="0">
                <a:latin typeface="Arial" pitchFamily="-110" charset="0"/>
                <a:ea typeface="ＭＳ Ｐゴシック" pitchFamily="-110" charset="-128"/>
                <a:cs typeface="ＭＳ Ｐゴシック" pitchFamily="-110" charset="-128"/>
              </a:rPr>
              <a:t>such as Pretty Good Privacy (PGP). PGP enables a user to generate a key from a</a:t>
            </a:r>
          </a:p>
          <a:p>
            <a:r>
              <a:rPr lang="en-US" dirty="0">
                <a:latin typeface="Arial" pitchFamily="-110" charset="0"/>
                <a:ea typeface="ＭＳ Ｐゴシック" pitchFamily="-110" charset="-128"/>
                <a:cs typeface="ＭＳ Ｐゴシック" pitchFamily="-110" charset="-128"/>
              </a:rPr>
              <a:t>password and then use that key to encrypt selected files on the hard disk. The PGP</a:t>
            </a:r>
          </a:p>
          <a:p>
            <a:r>
              <a:rPr lang="en-US" dirty="0">
                <a:latin typeface="Arial" pitchFamily="-110" charset="0"/>
                <a:ea typeface="ＭＳ Ｐゴシック" pitchFamily="-110" charset="-128"/>
                <a:cs typeface="ＭＳ Ｐゴシック" pitchFamily="-110" charset="-128"/>
              </a:rPr>
              <a:t>package does not store the password. To recover a file, the user enters the password,</a:t>
            </a:r>
          </a:p>
          <a:p>
            <a:r>
              <a:rPr lang="en-US" dirty="0">
                <a:latin typeface="Arial" pitchFamily="-110" charset="0"/>
                <a:ea typeface="ＭＳ Ｐゴシック" pitchFamily="-110" charset="-128"/>
                <a:cs typeface="ＭＳ Ｐゴシック" pitchFamily="-110" charset="-128"/>
              </a:rPr>
              <a:t>PGP generates the password, and PGP decrypts the file. So long as the user protects</a:t>
            </a:r>
          </a:p>
          <a:p>
            <a:r>
              <a:rPr lang="en-US" dirty="0">
                <a:latin typeface="Arial" pitchFamily="-110" charset="0"/>
                <a:ea typeface="ＭＳ Ｐゴシック" pitchFamily="-110" charset="-128"/>
                <a:cs typeface="ＭＳ Ｐゴシック" pitchFamily="-110" charset="-128"/>
              </a:rPr>
              <a:t>his or her password and does not use an easily guessable password, the files are fully</a:t>
            </a:r>
          </a:p>
          <a:p>
            <a:r>
              <a:rPr lang="en-US" dirty="0">
                <a:latin typeface="Arial" pitchFamily="-110" charset="0"/>
                <a:ea typeface="ＭＳ Ｐゴシック" pitchFamily="-110" charset="-128"/>
                <a:cs typeface="ＭＳ Ｐゴシック" pitchFamily="-110" charset="-128"/>
              </a:rPr>
              <a:t>protected while at rest. Some more recent approaches are listed in [COLL06]:</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Back-end appliance: This is a hardware device that sits between servers and</a:t>
            </a:r>
          </a:p>
          <a:p>
            <a:r>
              <a:rPr lang="en-US" dirty="0">
                <a:latin typeface="Arial" pitchFamily="-110" charset="0"/>
                <a:ea typeface="ＭＳ Ｐゴシック" pitchFamily="-110" charset="-128"/>
                <a:cs typeface="ＭＳ Ｐゴシック" pitchFamily="-110" charset="-128"/>
              </a:rPr>
              <a:t>storage systems and encrypts all data going from the server to the storage system</a:t>
            </a:r>
          </a:p>
          <a:p>
            <a:r>
              <a:rPr lang="en-US" dirty="0">
                <a:latin typeface="Arial" pitchFamily="-110" charset="0"/>
                <a:ea typeface="ＭＳ Ｐゴシック" pitchFamily="-110" charset="-128"/>
                <a:cs typeface="ＭＳ Ｐゴシック" pitchFamily="-110" charset="-128"/>
              </a:rPr>
              <a:t>and decrypts data going in the opposite direction. These devices encrypt</a:t>
            </a:r>
          </a:p>
          <a:p>
            <a:r>
              <a:rPr lang="en-US" dirty="0">
                <a:latin typeface="Arial" pitchFamily="-110" charset="0"/>
                <a:ea typeface="ＭＳ Ｐゴシック" pitchFamily="-110" charset="-128"/>
                <a:cs typeface="ＭＳ Ｐゴシック" pitchFamily="-110" charset="-128"/>
              </a:rPr>
              <a:t>data at close to wire speed, with very little latency. In contrast, encryption</a:t>
            </a:r>
          </a:p>
          <a:p>
            <a:r>
              <a:rPr lang="en-US" dirty="0">
                <a:latin typeface="Arial" pitchFamily="-110" charset="0"/>
                <a:ea typeface="ＭＳ Ｐゴシック" pitchFamily="-110" charset="-128"/>
                <a:cs typeface="ＭＳ Ｐゴシック" pitchFamily="-110" charset="-128"/>
              </a:rPr>
              <a:t>software on servers and storage systems slows backups. A system man ager</a:t>
            </a:r>
          </a:p>
          <a:p>
            <a:r>
              <a:rPr lang="en-US" dirty="0">
                <a:latin typeface="Arial" pitchFamily="-110" charset="0"/>
                <a:ea typeface="ＭＳ Ｐゴシック" pitchFamily="-110" charset="-128"/>
                <a:cs typeface="ＭＳ Ｐゴシック" pitchFamily="-110" charset="-128"/>
              </a:rPr>
              <a:t>configures the appliance to accept requests from specified clients, for which</a:t>
            </a:r>
          </a:p>
          <a:p>
            <a:r>
              <a:rPr lang="en-US" dirty="0">
                <a:latin typeface="Arial" pitchFamily="-110" charset="0"/>
                <a:ea typeface="ＭＳ Ｐゴシック" pitchFamily="-110" charset="-128"/>
                <a:cs typeface="ＭＳ Ｐゴシック" pitchFamily="-110" charset="-128"/>
              </a:rPr>
              <a:t>unencrypted data are supplied.</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Library-based tape encryption: This is provided by means of a co-processor board</a:t>
            </a:r>
          </a:p>
          <a:p>
            <a:r>
              <a:rPr lang="en-US" dirty="0">
                <a:latin typeface="Arial" pitchFamily="-110" charset="0"/>
                <a:ea typeface="ＭＳ Ｐゴシック" pitchFamily="-110" charset="-128"/>
                <a:cs typeface="ＭＳ Ｐゴシック" pitchFamily="-110" charset="-128"/>
              </a:rPr>
              <a:t>embedded in the tape drive and tape library hardware. The co-processor encrypts</a:t>
            </a:r>
          </a:p>
          <a:p>
            <a:r>
              <a:rPr lang="en-US" dirty="0">
                <a:latin typeface="Arial" pitchFamily="-110" charset="0"/>
                <a:ea typeface="ＭＳ Ｐゴシック" pitchFamily="-110" charset="-128"/>
                <a:cs typeface="ＭＳ Ｐゴシック" pitchFamily="-110" charset="-128"/>
              </a:rPr>
              <a:t>data using a </a:t>
            </a:r>
            <a:r>
              <a:rPr lang="en-US" dirty="0" err="1">
                <a:latin typeface="Arial" pitchFamily="-110" charset="0"/>
                <a:ea typeface="ＭＳ Ｐゴシック" pitchFamily="-110" charset="-128"/>
                <a:cs typeface="ＭＳ Ｐゴシック" pitchFamily="-110" charset="-128"/>
              </a:rPr>
              <a:t>nonreadable</a:t>
            </a:r>
            <a:r>
              <a:rPr lang="en-US" dirty="0">
                <a:latin typeface="Arial" pitchFamily="-110" charset="0"/>
                <a:ea typeface="ＭＳ Ｐゴシック" pitchFamily="-110" charset="-128"/>
                <a:cs typeface="ＭＳ Ｐゴシック" pitchFamily="-110" charset="-128"/>
              </a:rPr>
              <a:t> key configured into the board. The tapes can then be sent</a:t>
            </a:r>
          </a:p>
          <a:p>
            <a:r>
              <a:rPr lang="en-US" dirty="0">
                <a:latin typeface="Arial" pitchFamily="-110" charset="0"/>
                <a:ea typeface="ＭＳ Ｐゴシック" pitchFamily="-110" charset="-128"/>
                <a:cs typeface="ＭＳ Ｐゴシック" pitchFamily="-110" charset="-128"/>
              </a:rPr>
              <a:t>off-site to a facility that has the same tape drive hardware. The key can be exported</a:t>
            </a:r>
          </a:p>
          <a:p>
            <a:r>
              <a:rPr lang="en-US" dirty="0">
                <a:latin typeface="Arial" pitchFamily="-110" charset="0"/>
                <a:ea typeface="ＭＳ Ｐゴシック" pitchFamily="-110" charset="-128"/>
                <a:cs typeface="ＭＳ Ｐゴシック" pitchFamily="-110" charset="-128"/>
              </a:rPr>
              <a:t>via secure e-mail or a small flash drive that is transported securely. If the matching</a:t>
            </a:r>
          </a:p>
          <a:p>
            <a:r>
              <a:rPr lang="en-US" dirty="0">
                <a:latin typeface="Arial" pitchFamily="-110" charset="0"/>
                <a:ea typeface="ＭＳ Ｐゴシック" pitchFamily="-110" charset="-128"/>
                <a:cs typeface="ＭＳ Ｐゴシック" pitchFamily="-110" charset="-128"/>
              </a:rPr>
              <a:t>tape drive hardware co-processor is not available at the other site, the target facility</a:t>
            </a:r>
          </a:p>
          <a:p>
            <a:r>
              <a:rPr lang="en-US" dirty="0">
                <a:latin typeface="Arial" pitchFamily="-110" charset="0"/>
                <a:ea typeface="ＭＳ Ｐゴシック" pitchFamily="-110" charset="-128"/>
                <a:cs typeface="ＭＳ Ｐゴシック" pitchFamily="-110" charset="-128"/>
              </a:rPr>
              <a:t>can use the key in a software decryption package to recover the data.</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Background laptop and PC data encryption: A number of vendors offer software</a:t>
            </a:r>
          </a:p>
          <a:p>
            <a:r>
              <a:rPr lang="en-US" dirty="0">
                <a:latin typeface="Arial" pitchFamily="-110" charset="0"/>
                <a:ea typeface="ＭＳ Ｐゴシック" pitchFamily="-110" charset="-128"/>
                <a:cs typeface="ＭＳ Ｐゴシック" pitchFamily="-110" charset="-128"/>
              </a:rPr>
              <a:t>products that provide encryption that is transparent to the application and</a:t>
            </a:r>
          </a:p>
          <a:p>
            <a:r>
              <a:rPr lang="en-US" dirty="0">
                <a:latin typeface="Arial" pitchFamily="-110" charset="0"/>
                <a:ea typeface="ＭＳ Ｐゴシック" pitchFamily="-110" charset="-128"/>
                <a:cs typeface="ＭＳ Ｐゴシック" pitchFamily="-110" charset="-128"/>
              </a:rPr>
              <a:t>the user. Some products encrypt all or designated files and folders. Other products</a:t>
            </a:r>
          </a:p>
          <a:p>
            <a:r>
              <a:rPr lang="en-US" dirty="0">
                <a:latin typeface="Arial" pitchFamily="-110" charset="0"/>
                <a:ea typeface="ＭＳ Ｐゴシック" pitchFamily="-110" charset="-128"/>
                <a:cs typeface="ＭＳ Ｐゴシック" pitchFamily="-110" charset="-128"/>
              </a:rPr>
              <a:t>create a virtual disk, which can be maintained locally on the user’s hard</a:t>
            </a:r>
          </a:p>
          <a:p>
            <a:r>
              <a:rPr lang="en-US" dirty="0">
                <a:latin typeface="Arial" pitchFamily="-110" charset="0"/>
                <a:ea typeface="ＭＳ Ｐゴシック" pitchFamily="-110" charset="-128"/>
                <a:cs typeface="ＭＳ Ｐゴシック" pitchFamily="-110" charset="-128"/>
              </a:rPr>
              <a:t>drive or maintained on a network storage device, with all data on the virtual</a:t>
            </a:r>
          </a:p>
          <a:p>
            <a:r>
              <a:rPr lang="en-US" dirty="0">
                <a:latin typeface="Arial" pitchFamily="-110" charset="0"/>
                <a:ea typeface="ＭＳ Ｐゴシック" pitchFamily="-110" charset="-128"/>
                <a:cs typeface="ＭＳ Ｐゴシック" pitchFamily="-110" charset="-128"/>
              </a:rPr>
              <a:t>disk encrypted. Various key management solutions are offered to restrict access</a:t>
            </a:r>
          </a:p>
          <a:p>
            <a:r>
              <a:rPr lang="en-US" dirty="0">
                <a:latin typeface="Arial" pitchFamily="-110" charset="0"/>
                <a:ea typeface="ＭＳ Ｐゴシック" pitchFamily="-110" charset="-128"/>
                <a:cs typeface="ＭＳ Ｐゴシック" pitchFamily="-110" charset="-128"/>
              </a:rPr>
              <a:t>to the owner of the data.</a:t>
            </a:r>
            <a:endParaRPr lang="en-US" dirty="0">
              <a:latin typeface="Times New Roman"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179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C7AC41B-982D-2740-975B-CBC1E41F9A36}" type="slidenum">
              <a:rPr lang="en-AU">
                <a:latin typeface="Arial" pitchFamily="-110" charset="0"/>
              </a:rPr>
              <a:pPr/>
              <a:t>10</a:t>
            </a:fld>
            <a:endParaRPr lang="en-AU">
              <a:latin typeface="Arial" pitchFamily="-110"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r>
              <a:rPr lang="en-US" dirty="0">
                <a:latin typeface="Arial" pitchFamily="-110" charset="0"/>
                <a:ea typeface="ＭＳ Ｐゴシック" pitchFamily="-110" charset="-128"/>
                <a:cs typeface="ＭＳ Ｐゴシック" pitchFamily="-110" charset="-128"/>
              </a:rPr>
              <a:t>In</a:t>
            </a:r>
            <a:r>
              <a:rPr lang="en-US" baseline="0" dirty="0">
                <a:latin typeface="Arial" pitchFamily="-110" charset="0"/>
                <a:ea typeface="ＭＳ Ｐゴシック" pitchFamily="-110" charset="-128"/>
                <a:cs typeface="ＭＳ Ｐゴシック" pitchFamily="-110" charset="-128"/>
              </a:rPr>
              <a:t> order to encrypt the word “Hello” with the Key “Boy”</a:t>
            </a:r>
          </a:p>
          <a:p>
            <a:pPr marL="228600" indent="-228600" eaLnBrk="1" hangingPunct="1">
              <a:buAutoNum type="arabicPeriod"/>
            </a:pPr>
            <a:r>
              <a:rPr lang="en-US" baseline="0" dirty="0">
                <a:latin typeface="Arial" pitchFamily="-110" charset="0"/>
                <a:ea typeface="ＭＳ Ｐゴシック" pitchFamily="-110" charset="-128"/>
                <a:cs typeface="ＭＳ Ｐゴシック" pitchFamily="-110" charset="-128"/>
              </a:rPr>
              <a:t>Go to column “B” – and find the row in which we find “H” on the axis – the mutual letter is “</a:t>
            </a:r>
            <a:r>
              <a:rPr lang="en-US" baseline="0" dirty="0" err="1">
                <a:latin typeface="Arial" pitchFamily="-110" charset="0"/>
                <a:ea typeface="ＭＳ Ｐゴシック" pitchFamily="-110" charset="-128"/>
                <a:cs typeface="ＭＳ Ｐゴシック" pitchFamily="-110" charset="-128"/>
              </a:rPr>
              <a:t>i</a:t>
            </a:r>
            <a:r>
              <a:rPr lang="en-US" baseline="0" dirty="0">
                <a:latin typeface="Arial" pitchFamily="-110" charset="0"/>
                <a:ea typeface="ＭＳ Ｐゴシック" pitchFamily="-110" charset="-128"/>
                <a:cs typeface="ＭＳ Ｐゴシック" pitchFamily="-110" charset="-128"/>
              </a:rPr>
              <a:t>” therefore we take it as the first one =  “</a:t>
            </a:r>
            <a:r>
              <a:rPr lang="en-US" baseline="0" dirty="0" err="1">
                <a:latin typeface="Arial" pitchFamily="-110" charset="0"/>
                <a:ea typeface="ＭＳ Ｐゴシック" pitchFamily="-110" charset="-128"/>
                <a:cs typeface="ＭＳ Ｐゴシック" pitchFamily="-110" charset="-128"/>
              </a:rPr>
              <a:t>i</a:t>
            </a:r>
            <a:r>
              <a:rPr lang="en-US" baseline="0" dirty="0">
                <a:latin typeface="Arial" pitchFamily="-110" charset="0"/>
                <a:ea typeface="ＭＳ Ｐゴシック" pitchFamily="-110" charset="-128"/>
                <a:cs typeface="ＭＳ Ｐゴシック" pitchFamily="-110" charset="-128"/>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latin typeface="Arial" pitchFamily="-110" charset="0"/>
                <a:ea typeface="ＭＳ Ｐゴシック" pitchFamily="-110" charset="-128"/>
                <a:cs typeface="ＭＳ Ｐゴシック" pitchFamily="-110" charset="-128"/>
              </a:rPr>
              <a:t>Go to column “O” – and find the row in which we find “E” on the axis– the mutual letter is “S” therefore we take it as the second one = “s”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latin typeface="Arial" pitchFamily="-110" charset="0"/>
                <a:ea typeface="ＭＳ Ｐゴシック" pitchFamily="-110" charset="-128"/>
                <a:cs typeface="ＭＳ Ｐゴシック" pitchFamily="-110" charset="-128"/>
              </a:rPr>
              <a:t>We keep on it till we finish – in case that they key is shorter than the plaintext we duplicate the key’s letters on the same appearance order.</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latin typeface="Arial" pitchFamily="-110" charset="0"/>
              <a:ea typeface="ＭＳ Ｐゴシック" pitchFamily="-110" charset="-128"/>
              <a:cs typeface="ＭＳ Ｐゴシック" pitchFamily="-110"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Arial" pitchFamily="-110" charset="0"/>
                <a:ea typeface="ＭＳ Ｐゴシック" pitchFamily="-110" charset="-128"/>
                <a:cs typeface="ＭＳ Ｐゴシック" pitchFamily="-110" charset="-128"/>
              </a:rPr>
              <a:t>In Oder to Decrypt the Cipher “</a:t>
            </a:r>
            <a:r>
              <a:rPr lang="en-US" baseline="0" dirty="0" err="1">
                <a:latin typeface="Arial" pitchFamily="-110" charset="0"/>
                <a:ea typeface="ＭＳ Ｐゴシック" pitchFamily="-110" charset="-128"/>
                <a:cs typeface="ＭＳ Ｐゴシック" pitchFamily="-110" charset="-128"/>
              </a:rPr>
              <a:t>isjmc</a:t>
            </a:r>
            <a:r>
              <a:rPr lang="en-US" baseline="0" dirty="0">
                <a:latin typeface="Arial" pitchFamily="-110" charset="0"/>
                <a:ea typeface="ＭＳ Ｐゴシック" pitchFamily="-110" charset="-128"/>
                <a:cs typeface="ＭＳ Ｐゴシック" pitchFamily="-110" charset="-128"/>
              </a:rPr>
              <a:t>” with the Key “Boy”</a:t>
            </a:r>
          </a:p>
          <a:p>
            <a:pPr marL="228600" indent="-228600" eaLnBrk="1" hangingPunct="1">
              <a:buAutoNum type="arabicPeriod"/>
            </a:pPr>
            <a:r>
              <a:rPr lang="en-US" baseline="0" dirty="0">
                <a:latin typeface="Arial" pitchFamily="-110" charset="0"/>
                <a:ea typeface="ＭＳ Ｐゴシック" pitchFamily="-110" charset="-128"/>
                <a:cs typeface="ＭＳ Ｐゴシック" pitchFamily="-110" charset="-128"/>
              </a:rPr>
              <a:t>Go to column “B” – and find the row in which we find “</a:t>
            </a:r>
            <a:r>
              <a:rPr lang="en-US" baseline="0" dirty="0" err="1">
                <a:latin typeface="Arial" pitchFamily="-110" charset="0"/>
                <a:ea typeface="ＭＳ Ｐゴシック" pitchFamily="-110" charset="-128"/>
                <a:cs typeface="ＭＳ Ｐゴシック" pitchFamily="-110" charset="-128"/>
              </a:rPr>
              <a:t>i</a:t>
            </a:r>
            <a:r>
              <a:rPr lang="en-US" baseline="0" dirty="0">
                <a:latin typeface="Arial" pitchFamily="-110" charset="0"/>
                <a:ea typeface="ＭＳ Ｐゴシック" pitchFamily="-110" charset="-128"/>
                <a:cs typeface="ＭＳ Ｐゴシック" pitchFamily="-110" charset="-128"/>
              </a:rPr>
              <a:t>” inside the table – the letter on the axis is “H” therefore we take it as the first one =  “H”</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latin typeface="Arial" pitchFamily="-110" charset="0"/>
                <a:ea typeface="ＭＳ Ｐゴシック" pitchFamily="-110" charset="-128"/>
                <a:cs typeface="ＭＳ Ｐゴシック" pitchFamily="-110" charset="-128"/>
              </a:rPr>
              <a:t>Go to column “O” – and find the row in which we find “s” inside the table – the mutual letter is “S” therefore we take it as the second one = “E”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latin typeface="Arial" pitchFamily="-110" charset="0"/>
                <a:ea typeface="ＭＳ Ｐゴシック" pitchFamily="-110" charset="-128"/>
                <a:cs typeface="ＭＳ Ｐゴシック" pitchFamily="-110" charset="-128"/>
              </a:rPr>
              <a:t>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itchFamily="-110" charset="0"/>
              <a:ea typeface="ＭＳ Ｐゴシック" pitchFamily="-110" charset="-128"/>
              <a:cs typeface="ＭＳ Ｐゴシック" pitchFamily="-110" charset="-128"/>
            </a:endParaRPr>
          </a:p>
          <a:p>
            <a:pPr marL="228600" indent="-228600" eaLnBrk="1" hangingPunct="1">
              <a:buAutoNum type="arabicPeriod"/>
            </a:pPr>
            <a:endParaRPr lang="en-US" dirty="0">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98334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אם נבדוק את כל המפתחות האפשריים ( </a:t>
            </a:r>
            <a:r>
              <a:rPr lang="en-US" sz="1200" kern="1200" dirty="0">
                <a:solidFill>
                  <a:schemeClr val="tx1"/>
                </a:solidFill>
                <a:latin typeface="+mn-lt"/>
                <a:ea typeface="+mn-ea"/>
                <a:cs typeface="+mn-cs"/>
              </a:rPr>
              <a:t>brut force</a:t>
            </a:r>
            <a:r>
              <a:rPr lang="he-IL" sz="1200" kern="1200" dirty="0">
                <a:solidFill>
                  <a:schemeClr val="tx1"/>
                </a:solidFill>
                <a:latin typeface="+mn-lt"/>
                <a:ea typeface="+mn-ea"/>
                <a:cs typeface="+mn-cs"/>
              </a:rPr>
              <a:t> ) זה יצריך</a:t>
            </a:r>
            <a:r>
              <a:rPr lang="he-IL" sz="1200" kern="1200" baseline="0" dirty="0">
                <a:solidFill>
                  <a:schemeClr val="tx1"/>
                </a:solidFill>
                <a:latin typeface="+mn-lt"/>
                <a:ea typeface="+mn-ea"/>
                <a:cs typeface="+mn-cs"/>
              </a:rPr>
              <a:t> זמן רב</a:t>
            </a:r>
            <a:r>
              <a:rPr lang="he-IL" sz="1200" kern="1200" dirty="0">
                <a:solidFill>
                  <a:schemeClr val="tx1"/>
                </a:solidFill>
                <a:latin typeface="+mn-lt"/>
                <a:ea typeface="+mn-ea"/>
                <a:cs typeface="+mn-cs"/>
              </a:rPr>
              <a:t>. אולם זה לא אופטימלי ,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יש סטטיסטיקות שמייחדות את השפה , </a:t>
            </a:r>
          </a:p>
          <a:p>
            <a:pPr marL="0" marR="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latin typeface="+mn-lt"/>
                <a:ea typeface="+mn-ea"/>
                <a:cs typeface="+mn-cs"/>
              </a:rPr>
              <a:t>אם למשל נצפין בשפה האנגלית נדע אילו אותיות </a:t>
            </a:r>
            <a:r>
              <a:rPr lang="he-IL" sz="1200" kern="1200" dirty="0" err="1">
                <a:solidFill>
                  <a:schemeClr val="tx1"/>
                </a:solidFill>
                <a:latin typeface="+mn-lt"/>
                <a:ea typeface="+mn-ea"/>
                <a:cs typeface="+mn-cs"/>
              </a:rPr>
              <a:t>ייותר</a:t>
            </a:r>
            <a:r>
              <a:rPr lang="he-IL" sz="1200" kern="1200" dirty="0">
                <a:solidFill>
                  <a:schemeClr val="tx1"/>
                </a:solidFill>
                <a:latin typeface="+mn-lt"/>
                <a:ea typeface="+mn-ea"/>
                <a:cs typeface="+mn-cs"/>
              </a:rPr>
              <a:t> שכיחות , סיומות </a:t>
            </a:r>
            <a:r>
              <a:rPr lang="he-IL" sz="1200" kern="1200" dirty="0" err="1">
                <a:solidFill>
                  <a:schemeClr val="tx1"/>
                </a:solidFill>
                <a:latin typeface="+mn-lt"/>
                <a:ea typeface="+mn-ea"/>
                <a:cs typeface="+mn-cs"/>
              </a:rPr>
              <a:t>וכו</a:t>
            </a:r>
            <a:r>
              <a:rPr lang="he-IL" sz="1200" kern="1200" dirty="0">
                <a:solidFill>
                  <a:schemeClr val="tx1"/>
                </a:solidFill>
                <a:latin typeface="+mn-lt"/>
                <a:ea typeface="+mn-ea"/>
                <a:cs typeface="+mn-cs"/>
              </a:rPr>
              <a:t>'. חוקי שפה.</a:t>
            </a:r>
          </a:p>
          <a:p>
            <a:endParaRPr lang="en-US" altLang="en-US" dirty="0"/>
          </a:p>
        </p:txBody>
      </p:sp>
    </p:spTree>
    <p:extLst>
      <p:ext uri="{BB962C8B-B14F-4D97-AF65-F5344CB8AC3E}">
        <p14:creationId xmlns:p14="http://schemas.microsoft.com/office/powerpoint/2010/main" val="31077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a:t>לחץ כדי לערוך סגנון כותרת של תבנית בסיס</a:t>
            </a:r>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B83CE8F0-F49B-435B-BDF4-5EB37E23360A}" type="datetime8">
              <a:rPr lang="he-IL" smtClean="0"/>
              <a:t>11 מרץ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A2EBBEE6-1740-4BF5-A6C2-737F4A2DC9DC}" type="datetime8">
              <a:rPr lang="he-IL" smtClean="0"/>
              <a:t>11 מרץ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1BBD797E-EAC7-4F17-9788-12F72008CB17}" type="datetime8">
              <a:rPr lang="he-IL" smtClean="0"/>
              <a:t>11 מרץ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Header">
    <p:bg>
      <p:bgRef idx="1002">
        <a:schemeClr val="bg2"/>
      </p:bgRef>
    </p:bg>
    <p:spTree>
      <p:nvGrpSpPr>
        <p:cNvPr id="1" name=""/>
        <p:cNvGrpSpPr/>
        <p:nvPr/>
      </p:nvGrpSpPr>
      <p:grpSpPr>
        <a:xfrm>
          <a:off x="0" y="0"/>
          <a:ext cx="0" cy="0"/>
          <a:chOff x="0" y="0"/>
          <a:chExt cx="0" cy="0"/>
        </a:xfrm>
      </p:grpSpPr>
      <p:grpSp>
        <p:nvGrpSpPr>
          <p:cNvPr id="4" name="Group 7"/>
          <p:cNvGrpSpPr>
            <a:grpSpLocks/>
          </p:cNvGrpSpPr>
          <p:nvPr/>
        </p:nvGrpSpPr>
        <p:grpSpPr bwMode="auto">
          <a:xfrm>
            <a:off x="0" y="1447800"/>
            <a:ext cx="9144000" cy="46038"/>
            <a:chOff x="0" y="1613647"/>
            <a:chExt cx="9144000" cy="45291"/>
          </a:xfrm>
        </p:grpSpPr>
        <p:cxnSp>
          <p:nvCxnSpPr>
            <p:cNvPr id="5" name="Straight Connector 4"/>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10"/>
          <p:cNvGrpSpPr>
            <a:grpSpLocks/>
          </p:cNvGrpSpPr>
          <p:nvPr/>
        </p:nvGrpSpPr>
        <p:grpSpPr bwMode="auto">
          <a:xfrm>
            <a:off x="0" y="4940300"/>
            <a:ext cx="9144000" cy="44450"/>
            <a:chOff x="0" y="1613647"/>
            <a:chExt cx="9144000" cy="45291"/>
          </a:xfrm>
        </p:grpSpPr>
        <p:cxnSp>
          <p:nvCxnSpPr>
            <p:cNvPr id="8" name="Straight Connector 7"/>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2133600"/>
            <a:ext cx="8228013" cy="1362075"/>
          </a:xfrm>
        </p:spPr>
        <p:txBody>
          <a:bodyPr anchor="b" anchorCtr="0"/>
          <a:lstStyle>
            <a:lvl1pPr algn="ctr">
              <a:defRPr sz="4800" b="1" cap="none" baseline="0"/>
            </a:lvl1pPr>
          </a:lstStyle>
          <a:p>
            <a:r>
              <a:rPr lang="en-US"/>
              <a:t>Click to edit Master title style</a:t>
            </a:r>
            <a:endParaRPr/>
          </a:p>
        </p:txBody>
      </p:sp>
      <p:sp>
        <p:nvSpPr>
          <p:cNvPr id="3" name="Text Placeholder 2"/>
          <p:cNvSpPr>
            <a:spLocks noGrp="1"/>
          </p:cNvSpPr>
          <p:nvPr>
            <p:ph type="body" idx="1"/>
          </p:nvPr>
        </p:nvSpPr>
        <p:spPr>
          <a:xfrm>
            <a:off x="457200" y="3529013"/>
            <a:ext cx="8228013"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Date Placeholder 3"/>
          <p:cNvSpPr>
            <a:spLocks noGrp="1"/>
          </p:cNvSpPr>
          <p:nvPr>
            <p:ph type="dt" sz="half" idx="10"/>
          </p:nvPr>
        </p:nvSpPr>
        <p:spPr/>
        <p:txBody>
          <a:bodyPr/>
          <a:lstStyle>
            <a:lvl1pPr>
              <a:defRPr/>
            </a:lvl1pPr>
          </a:lstStyle>
          <a:p>
            <a:pPr>
              <a:defRPr/>
            </a:pPr>
            <a:fld id="{C1DD26CC-4FC1-42B9-90D4-B5E687D2E4E6}" type="datetime8">
              <a:rPr lang="he-IL" smtClean="0"/>
              <a:t>11 מרץ 19</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pPr>
              <a:defRPr/>
            </a:pPr>
            <a:fld id="{91116EE0-4657-494F-851C-196220FD9357}" type="slidenum">
              <a:rPr lang="en-US"/>
              <a:pPr>
                <a:defRPr/>
              </a:pPr>
              <a:t>‹#›</a:t>
            </a:fld>
            <a:endParaRPr lang="en-US"/>
          </a:p>
        </p:txBody>
      </p:sp>
    </p:spTree>
    <p:extLst>
      <p:ext uri="{BB962C8B-B14F-4D97-AF65-F5344CB8AC3E}">
        <p14:creationId xmlns:p14="http://schemas.microsoft.com/office/powerpoint/2010/main" val="206964450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569EF92-EC0A-44CC-965D-565C2B880109}" type="datetime8">
              <a:rPr lang="he-IL" smtClean="0"/>
              <a:t>11 מרץ 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grpSp>
        <p:nvGrpSpPr>
          <p:cNvPr id="7" name="Group 10"/>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0710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defRPr>
            </a:lvl1pPr>
          </a:lstStyle>
          <a:p>
            <a:r>
              <a:rPr lang="he-IL" dirty="0"/>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a:xfrm>
            <a:off x="457200" y="6356349"/>
            <a:ext cx="2133600" cy="365125"/>
          </a:xfrm>
        </p:spPr>
        <p:txBody>
          <a:bodyPr/>
          <a:lstStyle/>
          <a:p>
            <a:fld id="{CBCE713E-1C73-4F8F-9179-4AF989B83C34}" type="datetime8">
              <a:rPr lang="he-IL" smtClean="0"/>
              <a:t>11 מרץ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a:xfrm>
            <a:off x="6553200" y="6356348"/>
            <a:ext cx="2133600" cy="365125"/>
          </a:xfrm>
        </p:spPr>
        <p:txBody>
          <a:bodyPr/>
          <a:lstStyle>
            <a:lvl1pPr algn="r" rtl="0">
              <a:defRPr/>
            </a:lvl1pPr>
          </a:lstStyle>
          <a:p>
            <a:fld id="{DAF22AC9-109E-4E4D-92F9-530E51D9A3A2}" type="slidenum">
              <a:rPr lang="he-IL" smtClean="0"/>
              <a:pPr/>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B88B6E8-EF3D-445F-9F4E-46EB05D4672E}" type="datetime8">
              <a:rPr lang="he-IL" smtClean="0"/>
              <a:t>11 מרץ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latin typeface="Comic Sans MS" panose="030F0702030302020204" pitchFamily="66" charset="0"/>
              </a:defRPr>
            </a:lvl1pPr>
          </a:lstStyle>
          <a:p>
            <a:r>
              <a:rPr lang="he-IL" dirty="0"/>
              <a:t>לחץ כדי לערוך סגנון כותרת של תבנית בסיס</a:t>
            </a:r>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BC465500-5A92-4435-9600-5344EC55AAE3}" type="datetime8">
              <a:rPr lang="he-IL" smtClean="0"/>
              <a:t>11 מרץ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7DBB0890-2754-4508-B29E-67BE4887B526}" type="datetime8">
              <a:rPr lang="he-IL" smtClean="0"/>
              <a:t>11 מרץ 19</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latin typeface="Comic Sans MS" panose="030F0702030302020204" pitchFamily="66" charset="0"/>
              </a:defRPr>
            </a:lvl1pPr>
          </a:lstStyle>
          <a:p>
            <a:r>
              <a:rPr lang="he-IL" dirty="0"/>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EF8D073F-EE80-46FF-B3D0-D1CFA6AEA9A4}" type="datetime8">
              <a:rPr lang="he-IL" smtClean="0"/>
              <a:t>11 מרץ 19</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DADD25B7-AA8E-4DF4-9FBA-287E56E4C071}" type="datetime8">
              <a:rPr lang="he-IL" smtClean="0"/>
              <a:t>11 מרץ 19</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a:t>לחץ כדי לערוך סגנון כותרת של תבנית בסיס</a:t>
            </a:r>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EFBF3E3-2CEC-4AF0-A242-D4D8B4618383}" type="datetime8">
              <a:rPr lang="he-IL" smtClean="0"/>
              <a:t>11 מרץ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a:t>לחץ כדי לערוך סגנון כותרת של תבנית בסיס</a:t>
            </a:r>
          </a:p>
        </p:txBody>
      </p:sp>
      <p:sp>
        <p:nvSpPr>
          <p:cNvPr id="3" name="מציין מיקום של ציור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7C3B0B86-BCE4-4D44-917F-021F2EBA7D20}" type="datetime8">
              <a:rPr lang="he-IL" smtClean="0"/>
              <a:t>11 מרץ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dirty="0"/>
              <a:t>לחץ כדי לערוך סגנון כותרת של תבנית בסיס</a:t>
            </a:r>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457200" y="6359495"/>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BBC8543-DDE5-4903-8A2C-ED02C5EB5AC9}" type="datetime8">
              <a:rPr lang="he-IL" smtClean="0"/>
              <a:t>11 מרץ 19</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6551578" y="6356349"/>
            <a:ext cx="2133600" cy="365125"/>
          </a:xfrm>
          <a:prstGeom prst="rect">
            <a:avLst/>
          </a:prstGeom>
        </p:spPr>
        <p:txBody>
          <a:bodyPr vert="horz" lIns="91440" tIns="45720" rIns="91440" bIns="45720" rtlCol="1" anchor="ctr"/>
          <a:lstStyle>
            <a:lvl1pPr algn="r" rtl="0">
              <a:defRPr sz="1200">
                <a:solidFill>
                  <a:schemeClr val="tx1">
                    <a:tint val="75000"/>
                  </a:schemeClr>
                </a:solidFill>
              </a:defRPr>
            </a:lvl1pPr>
          </a:lstStyle>
          <a:p>
            <a:fld id="{DAF22AC9-109E-4E4D-92F9-530E51D9A3A2}" type="slidenum">
              <a:rPr lang="he-IL" smtClean="0"/>
              <a:pPr/>
              <a:t>‹#›</a:t>
            </a:fld>
            <a:endParaRPr lang="he-IL"/>
          </a:p>
        </p:txBody>
      </p:sp>
      <p:pic>
        <p:nvPicPr>
          <p:cNvPr id="7" name="Picture 6"/>
          <p:cNvPicPr>
            <a:picLocks noChangeAspect="1" noChangeArrowheads="1"/>
          </p:cNvPicPr>
          <p:nvPr/>
        </p:nvPicPr>
        <p:blipFill>
          <a:blip r:embed="rId15" cstate="print">
            <a:clrChange>
              <a:clrFrom>
                <a:srgbClr val="F8D1AB"/>
              </a:clrFrom>
              <a:clrTo>
                <a:srgbClr val="F8D1AB">
                  <a:alpha val="0"/>
                </a:srgbClr>
              </a:clrTo>
            </a:clrChange>
            <a:extLst>
              <a:ext uri="{28A0092B-C50C-407E-A947-70E740481C1C}">
                <a14:useLocalDpi xmlns:a14="http://schemas.microsoft.com/office/drawing/2010/main"/>
              </a:ext>
            </a:extLst>
          </a:blip>
          <a:srcRect/>
          <a:stretch>
            <a:fillRect/>
          </a:stretch>
        </p:blipFill>
        <p:spPr bwMode="auto">
          <a:xfrm>
            <a:off x="65666" y="5725935"/>
            <a:ext cx="447069" cy="64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abtaia%7d@bgu.ac.il" TargetMode="External"/><Relationship Id="rId2" Type="http://schemas.openxmlformats.org/officeDocument/2006/relationships/hyperlink" Target="mailto:shabtaia@bgu.ac.il" TargetMode="External"/><Relationship Id="rId1" Type="http://schemas.openxmlformats.org/officeDocument/2006/relationships/slideLayout" Target="../slideLayouts/slideLayout1.xml"/><Relationship Id="rId4" Type="http://schemas.openxmlformats.org/officeDocument/2006/relationships/hyperlink" Target="mailto:gurim@post.bgu.ac.i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url?sa=i&amp;source=images&amp;cd=&amp;cad=rja&amp;docid=WLylhi5B6pE46M&amp;tbnid=0jrD1b0RVrv7RM:&amp;ved=0CAgQjRwwADi-AQ&amp;url=http://orange-tw.blogspot.com/2010/02/xd.html&amp;ei=SGZcUaLuC4_gtQb8l4HgBw&amp;psig=AFQjCNHTbPNa5V5Y6AFZ7Huu-qLqgN3Ffg&amp;ust=136509639224687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Ancient_Greek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1.png"/><Relationship Id="rId4" Type="http://schemas.openxmlformats.org/officeDocument/2006/relationships/hyperlink" Target="http://en.wikipedia.org/wiki/Spar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package" Target="../embeddings/Microsoft_Word_Document.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package" Target="../embeddings/Microsoft_Word_Document1.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File:Kerkhoffs.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google.com/url?sa=i&amp;source=images&amp;cd=&amp;cad=rja&amp;docid=WLylhi5B6pE46M&amp;tbnid=0jrD1b0RVrv7RM:&amp;ved=0CAgQjRwwADi-AQ&amp;url=http://orange-tw.blogspot.com/2010/02/xd.html&amp;ei=SGZcUaLuC4_gtQb8l4HgBw&amp;psig=AFQjCNHTbPNa5V5Y6AFZ7Huu-qLqgN3Ffg&amp;ust=1365096392246877" TargetMode="External"/><Relationship Id="rId5" Type="http://schemas.microsoft.com/office/2007/relationships/hdphoto" Target="../media/hdphoto1.wdp"/><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990600"/>
            <a:ext cx="8856984" cy="1752600"/>
          </a:xfrm>
        </p:spPr>
        <p:txBody>
          <a:bodyPr>
            <a:normAutofit fontScale="90000"/>
          </a:bodyPr>
          <a:lstStyle/>
          <a:p>
            <a:r>
              <a:rPr lang="en-US" sz="3300" dirty="0">
                <a:solidFill>
                  <a:srgbClr val="FF0000"/>
                </a:solidFill>
              </a:rPr>
              <a:t>Computer &amp; Information Security (372-1-460-1)</a:t>
            </a:r>
            <a:r>
              <a:rPr lang="en-US" sz="3300" dirty="0">
                <a:latin typeface="+mn-lt"/>
              </a:rPr>
              <a:t/>
            </a:r>
            <a:br>
              <a:rPr lang="en-US" sz="3300" dirty="0">
                <a:latin typeface="+mn-lt"/>
              </a:rPr>
            </a:br>
            <a:r>
              <a:rPr lang="en-US" sz="3600" dirty="0">
                <a:latin typeface="+mn-lt"/>
              </a:rPr>
              <a:t/>
            </a:r>
            <a:br>
              <a:rPr lang="en-US" sz="3600" dirty="0">
                <a:latin typeface="+mn-lt"/>
              </a:rPr>
            </a:br>
            <a:r>
              <a:rPr lang="en-US" sz="3600" dirty="0">
                <a:latin typeface="+mn-lt"/>
              </a:rPr>
              <a:t/>
            </a:r>
            <a:br>
              <a:rPr lang="en-US" sz="3600" dirty="0">
                <a:latin typeface="+mn-lt"/>
              </a:rPr>
            </a:br>
            <a:r>
              <a:rPr lang="en-US" dirty="0"/>
              <a:t>Cryptographic Tools</a:t>
            </a:r>
            <a:endParaRPr lang="en-US" sz="3200" dirty="0">
              <a:latin typeface="+mn-lt"/>
            </a:endParaRPr>
          </a:p>
        </p:txBody>
      </p:sp>
      <p:sp>
        <p:nvSpPr>
          <p:cNvPr id="3" name="Subtitle 2"/>
          <p:cNvSpPr>
            <a:spLocks noGrp="1"/>
          </p:cNvSpPr>
          <p:nvPr>
            <p:ph type="subTitle" idx="1"/>
          </p:nvPr>
        </p:nvSpPr>
        <p:spPr>
          <a:xfrm>
            <a:off x="1115616" y="3501008"/>
            <a:ext cx="6984776" cy="3168352"/>
          </a:xfrm>
        </p:spPr>
        <p:txBody>
          <a:bodyPr>
            <a:normAutofit fontScale="92500"/>
          </a:bodyPr>
          <a:lstStyle/>
          <a:p>
            <a:r>
              <a:rPr lang="en-US" sz="2800" dirty="0">
                <a:solidFill>
                  <a:srgbClr val="FF9900"/>
                </a:solidFill>
              </a:rPr>
              <a:t>Dept. of Software and Information Systems Engineering, Ben-Gurion University</a:t>
            </a:r>
          </a:p>
          <a:p>
            <a:endParaRPr lang="en-US" sz="2800" dirty="0"/>
          </a:p>
          <a:p>
            <a:r>
              <a:rPr lang="en-US" sz="2200" dirty="0">
                <a:solidFill>
                  <a:schemeClr val="tx1"/>
                </a:solidFill>
              </a:rPr>
              <a:t>Prof. Yuval </a:t>
            </a:r>
            <a:r>
              <a:rPr lang="en-US" sz="2200" dirty="0" err="1">
                <a:solidFill>
                  <a:schemeClr val="tx1"/>
                </a:solidFill>
              </a:rPr>
              <a:t>Elovici</a:t>
            </a:r>
            <a:r>
              <a:rPr lang="en-US" sz="2200" dirty="0">
                <a:solidFill>
                  <a:schemeClr val="tx1"/>
                </a:solidFill>
              </a:rPr>
              <a:t>, Dr. Asaf Shabtai, Dr. Mordechai Guri</a:t>
            </a:r>
          </a:p>
          <a:p>
            <a:r>
              <a:rPr lang="en-US" sz="2200" dirty="0">
                <a:solidFill>
                  <a:schemeClr val="tx1"/>
                </a:solidFill>
                <a:hlinkClick r:id="rId2"/>
              </a:rPr>
              <a:t>{elovici, </a:t>
            </a:r>
            <a:r>
              <a:rPr lang="en-US" sz="2200" dirty="0" err="1">
                <a:solidFill>
                  <a:schemeClr val="tx1"/>
                </a:solidFill>
                <a:hlinkClick r:id="rId3"/>
              </a:rPr>
              <a:t>shabtaia</a:t>
            </a:r>
            <a:r>
              <a:rPr lang="en-US" sz="2200" dirty="0">
                <a:solidFill>
                  <a:schemeClr val="tx1"/>
                </a:solidFill>
                <a:hlinkClick r:id="rId3"/>
              </a:rPr>
              <a:t>}@bgu.ac.il</a:t>
            </a:r>
            <a:r>
              <a:rPr lang="en-US" sz="2200" dirty="0">
                <a:solidFill>
                  <a:schemeClr val="tx1"/>
                </a:solidFill>
              </a:rPr>
              <a:t>, </a:t>
            </a:r>
            <a:r>
              <a:rPr lang="en-US" sz="2200" dirty="0">
                <a:solidFill>
                  <a:schemeClr val="tx1"/>
                </a:solidFill>
                <a:hlinkClick r:id="rId4"/>
              </a:rPr>
              <a:t>gurim@post.bgu.ac.il</a:t>
            </a:r>
            <a:endParaRPr lang="en-US" sz="2200" dirty="0">
              <a:solidFill>
                <a:schemeClr val="tx1"/>
              </a:solidFill>
            </a:endParaRPr>
          </a:p>
          <a:p>
            <a:r>
              <a:rPr lang="en-US" sz="2200" dirty="0">
                <a:solidFill>
                  <a:schemeClr val="tx1"/>
                </a:solidFill>
              </a:rPr>
              <a:t> </a:t>
            </a:r>
          </a:p>
          <a:p>
            <a:r>
              <a:rPr lang="en-US" sz="2800" dirty="0"/>
              <a:t>Spring, 2019</a:t>
            </a:r>
            <a:endParaRPr lang="en-US" sz="2400" dirty="0"/>
          </a:p>
        </p:txBody>
      </p:sp>
    </p:spTree>
    <p:extLst>
      <p:ext uri="{BB962C8B-B14F-4D97-AF65-F5344CB8AC3E}">
        <p14:creationId xmlns:p14="http://schemas.microsoft.com/office/powerpoint/2010/main" val="2151947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fontScale="90000"/>
          </a:bodyPr>
          <a:lstStyle/>
          <a:p>
            <a:r>
              <a:rPr lang="en-GB"/>
              <a:t>Basic cryptosystems - Substitution</a:t>
            </a:r>
            <a:endParaRPr lang="en-AU" dirty="0"/>
          </a:p>
        </p:txBody>
      </p:sp>
      <p:sp>
        <p:nvSpPr>
          <p:cNvPr id="200707" name="Rectangle 3"/>
          <p:cNvSpPr>
            <a:spLocks noGrp="1" noChangeArrowheads="1"/>
          </p:cNvSpPr>
          <p:nvPr>
            <p:ph idx="1"/>
          </p:nvPr>
        </p:nvSpPr>
        <p:spPr/>
        <p:txBody>
          <a:bodyPr>
            <a:normAutofit fontScale="92500" lnSpcReduction="10000"/>
          </a:bodyPr>
          <a:lstStyle/>
          <a:p>
            <a:r>
              <a:rPr lang="en-US" sz="2800" dirty="0" err="1"/>
              <a:t>Vigenere</a:t>
            </a:r>
            <a:r>
              <a:rPr lang="en-US" sz="2800" dirty="0"/>
              <a:t> cipher (1586) – polyalphabetic cipher</a:t>
            </a:r>
          </a:p>
          <a:p>
            <a:endParaRPr lang="en-US" sz="2800" dirty="0"/>
          </a:p>
          <a:p>
            <a:r>
              <a:rPr lang="en-US" sz="2800" dirty="0"/>
              <a:t>Key = boy (X axis)</a:t>
            </a:r>
          </a:p>
          <a:p>
            <a:r>
              <a:rPr lang="en-US" sz="2800" dirty="0"/>
              <a:t>Plaintext = hello (Y axis)</a:t>
            </a:r>
          </a:p>
          <a:p>
            <a:r>
              <a:rPr lang="en-US" sz="2800" dirty="0"/>
              <a:t>Cipher = </a:t>
            </a:r>
            <a:r>
              <a:rPr lang="en-US" sz="2800" dirty="0" err="1"/>
              <a:t>isjmc</a:t>
            </a:r>
            <a:endParaRPr lang="en-US" sz="2800" dirty="0"/>
          </a:p>
          <a:p>
            <a:endParaRPr lang="en-US" sz="2800" dirty="0"/>
          </a:p>
          <a:p>
            <a:r>
              <a:rPr lang="en-US" sz="2800" dirty="0"/>
              <a:t>More complicated to </a:t>
            </a:r>
            <a:br>
              <a:rPr lang="en-US" sz="2800" dirty="0"/>
            </a:br>
            <a:r>
              <a:rPr lang="en-US" sz="2800" dirty="0"/>
              <a:t>break</a:t>
            </a:r>
          </a:p>
          <a:p>
            <a:pPr lvl="2"/>
            <a:r>
              <a:rPr lang="en-US" sz="2000" dirty="0"/>
              <a:t>The frequency of the </a:t>
            </a:r>
            <a:br>
              <a:rPr lang="en-US" sz="2000" dirty="0"/>
            </a:br>
            <a:r>
              <a:rPr lang="en-US" sz="2000" dirty="0"/>
              <a:t>letters appears in the </a:t>
            </a:r>
            <a:br>
              <a:rPr lang="en-US" sz="2000" dirty="0"/>
            </a:br>
            <a:r>
              <a:rPr lang="en-US" sz="2000" dirty="0"/>
              <a:t>cipher is different</a:t>
            </a:r>
            <a:endParaRPr lang="en-AU" sz="2000"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10</a:t>
            </a:fld>
            <a:endParaRPr lang="he-IL"/>
          </a:p>
        </p:txBody>
      </p:sp>
      <p:pic>
        <p:nvPicPr>
          <p:cNvPr id="30722" name="Picture 2" descr="http://4.bp.blogspot.com/__2m-1EBIJJo/S4Ew6fcb1hI/AAAAAAAAAkY/sThHlSsfJwU/s320/600px-Vigenere_square.svg.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392" y="2352822"/>
            <a:ext cx="3888432" cy="388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35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a:t>Monoalphabetic Substitution</a:t>
            </a:r>
          </a:p>
        </p:txBody>
      </p:sp>
      <p:sp>
        <p:nvSpPr>
          <p:cNvPr id="18435" name="Rectangle 3"/>
          <p:cNvSpPr>
            <a:spLocks noGrp="1" noChangeArrowheads="1"/>
          </p:cNvSpPr>
          <p:nvPr>
            <p:ph idx="1"/>
          </p:nvPr>
        </p:nvSpPr>
        <p:spPr/>
        <p:txBody>
          <a:bodyPr>
            <a:normAutofit fontScale="92500" lnSpcReduction="20000"/>
          </a:bodyPr>
          <a:lstStyle/>
          <a:p>
            <a:pPr eaLnBrk="1" hangingPunct="1"/>
            <a:r>
              <a:rPr lang="en-US" altLang="en-US" dirty="0"/>
              <a:t>So 26! ~= 4 x 10</a:t>
            </a:r>
            <a:r>
              <a:rPr lang="en-US" altLang="en-US" baseline="30000" dirty="0"/>
              <a:t>26 </a:t>
            </a:r>
            <a:r>
              <a:rPr lang="en-US" altLang="en-US" dirty="0"/>
              <a:t>possible mappings</a:t>
            </a:r>
          </a:p>
          <a:p>
            <a:pPr eaLnBrk="1" hangingPunct="1"/>
            <a:endParaRPr lang="en-US" altLang="en-US" dirty="0"/>
          </a:p>
          <a:p>
            <a:pPr eaLnBrk="1" hangingPunct="1"/>
            <a:r>
              <a:rPr lang="en-US" altLang="en-US" dirty="0"/>
              <a:t>Testing 10</a:t>
            </a:r>
            <a:r>
              <a:rPr lang="en-US" altLang="en-US" baseline="30000" dirty="0"/>
              <a:t>6</a:t>
            </a:r>
            <a:r>
              <a:rPr lang="en-US" altLang="en-US" dirty="0"/>
              <a:t>/sec would take 10</a:t>
            </a:r>
            <a:r>
              <a:rPr lang="en-US" altLang="en-US" baseline="30000" dirty="0"/>
              <a:t>13 </a:t>
            </a:r>
            <a:r>
              <a:rPr lang="en-US" altLang="en-US" dirty="0"/>
              <a:t>years</a:t>
            </a:r>
          </a:p>
          <a:p>
            <a:pPr eaLnBrk="1" hangingPunct="1"/>
            <a:endParaRPr lang="en-US" altLang="en-US" dirty="0"/>
          </a:p>
          <a:p>
            <a:pPr eaLnBrk="1" hangingPunct="1"/>
            <a:r>
              <a:rPr lang="en-US" altLang="en-US" dirty="0"/>
              <a:t>Is it secure?</a:t>
            </a:r>
          </a:p>
          <a:p>
            <a:pPr eaLnBrk="1" hangingPunct="1"/>
            <a:endParaRPr lang="en-US" altLang="en-US" dirty="0"/>
          </a:p>
          <a:p>
            <a:r>
              <a:rPr lang="en-US" altLang="en-US" dirty="0"/>
              <a:t>All natural languages have statistical properties (most common letters, </a:t>
            </a:r>
            <a:r>
              <a:rPr lang="en-US" altLang="en-US" dirty="0" err="1"/>
              <a:t>digrams</a:t>
            </a:r>
            <a:r>
              <a:rPr lang="en-US" altLang="en-US" dirty="0"/>
              <a:t>, trigrams, word endings, doubled letters, words)</a:t>
            </a:r>
          </a:p>
          <a:p>
            <a:pPr eaLnBrk="1" hangingPunct="1"/>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11</a:t>
            </a:fld>
            <a:endParaRPr lang="he-IL"/>
          </a:p>
        </p:txBody>
      </p:sp>
    </p:spTree>
    <p:extLst>
      <p:ext uri="{BB962C8B-B14F-4D97-AF65-F5344CB8AC3E}">
        <p14:creationId xmlns:p14="http://schemas.microsoft.com/office/powerpoint/2010/main" val="2411802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a:t>Letter Frequency</a:t>
            </a:r>
          </a:p>
        </p:txBody>
      </p:sp>
      <p:graphicFrame>
        <p:nvGraphicFramePr>
          <p:cNvPr id="315442" name="Group 50"/>
          <p:cNvGraphicFramePr>
            <a:graphicFrameLocks noGrp="1"/>
          </p:cNvGraphicFramePr>
          <p:nvPr>
            <p:extLst>
              <p:ext uri="{D42A27DB-BD31-4B8C-83A1-F6EECF244321}">
                <p14:modId xmlns:p14="http://schemas.microsoft.com/office/powerpoint/2010/main" val="449815365"/>
              </p:ext>
            </p:extLst>
          </p:nvPr>
        </p:nvGraphicFramePr>
        <p:xfrm>
          <a:off x="2483768" y="1556792"/>
          <a:ext cx="4572000" cy="4652965"/>
        </p:xfrm>
        <a:graphic>
          <a:graphicData uri="http://schemas.openxmlformats.org/drawingml/2006/table">
            <a:tbl>
              <a:tblPr/>
              <a:tblGrid>
                <a:gridCol w="12573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tblGrid>
              <a:tr h="6651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Letter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Letter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0"/>
                  </a:ext>
                </a:extLst>
              </a:tr>
              <a:tr h="665163">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13.0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7.3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3575">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5163">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5163">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3575">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5163">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a:ln>
                            <a:noFill/>
                          </a:ln>
                          <a:solidFill>
                            <a:schemeClr val="tx1"/>
                          </a:solidFill>
                          <a:effectLst/>
                          <a:latin typeface="Tahoma" pitchFamily="48"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itchFamily="48" charset="2"/>
                        <a:defRPr sz="2800">
                          <a:solidFill>
                            <a:schemeClr val="tx1"/>
                          </a:solidFill>
                          <a:latin typeface="Tahoma" pitchFamily="48" charset="0"/>
                        </a:defRPr>
                      </a:lvl1pPr>
                      <a:lvl2pPr marL="450850" indent="6350">
                        <a:spcBef>
                          <a:spcPct val="20000"/>
                        </a:spcBef>
                        <a:buClr>
                          <a:schemeClr val="hlink"/>
                        </a:buClr>
                        <a:buSzPct val="55000"/>
                        <a:buFont typeface="Wingdings" pitchFamily="48" charset="2"/>
                        <a:defRPr sz="2400">
                          <a:solidFill>
                            <a:schemeClr val="tx1"/>
                          </a:solidFill>
                          <a:latin typeface="Tahoma" pitchFamily="48" charset="0"/>
                        </a:defRPr>
                      </a:lvl2pPr>
                      <a:lvl3pPr marL="898525" indent="15875">
                        <a:spcBef>
                          <a:spcPct val="20000"/>
                        </a:spcBef>
                        <a:buClr>
                          <a:schemeClr val="folHlink"/>
                        </a:buClr>
                        <a:buSzPct val="50000"/>
                        <a:buFont typeface="Wingdings" pitchFamily="48" charset="2"/>
                        <a:defRPr sz="2000">
                          <a:solidFill>
                            <a:schemeClr val="tx1"/>
                          </a:solidFill>
                          <a:latin typeface="Tahoma" pitchFamily="48" charset="0"/>
                        </a:defRPr>
                      </a:lvl3pPr>
                      <a:lvl4pPr marL="1347788" indent="23813">
                        <a:spcBef>
                          <a:spcPct val="20000"/>
                        </a:spcBef>
                        <a:buClr>
                          <a:schemeClr val="accent2"/>
                        </a:buClr>
                        <a:buSzPct val="55000"/>
                        <a:buFont typeface="Wingdings" pitchFamily="48" charset="2"/>
                        <a:defRPr>
                          <a:solidFill>
                            <a:schemeClr val="tx1"/>
                          </a:solidFill>
                          <a:latin typeface="Tahoma" pitchFamily="48" charset="0"/>
                        </a:defRPr>
                      </a:lvl4pPr>
                      <a:lvl5pPr marL="1798638" indent="30163">
                        <a:spcBef>
                          <a:spcPct val="20000"/>
                        </a:spcBef>
                        <a:buClr>
                          <a:schemeClr val="accent1"/>
                        </a:buClr>
                        <a:buSzPct val="50000"/>
                        <a:buFont typeface="Wingdings" pitchFamily="48" charset="2"/>
                        <a:defRPr>
                          <a:solidFill>
                            <a:schemeClr val="tx1"/>
                          </a:solidFill>
                          <a:latin typeface="Tahoma" pitchFamily="48" charset="0"/>
                        </a:defRPr>
                      </a:lvl5pPr>
                      <a:lvl6pPr marL="22558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6pPr>
                      <a:lvl7pPr marL="27130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7pPr>
                      <a:lvl8pPr marL="31702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8pPr>
                      <a:lvl9pPr marL="3627438" indent="30163" fontAlgn="base">
                        <a:spcBef>
                          <a:spcPct val="20000"/>
                        </a:spcBef>
                        <a:spcAft>
                          <a:spcPct val="0"/>
                        </a:spcAft>
                        <a:buClr>
                          <a:schemeClr val="accent1"/>
                        </a:buClr>
                        <a:buSzPct val="50000"/>
                        <a:buFont typeface="Wingdings" pitchFamily="48" charset="2"/>
                        <a:defRPr>
                          <a:solidFill>
                            <a:schemeClr val="tx1"/>
                          </a:solidFill>
                          <a:latin typeface="Tahoma" pitchFamily="48"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48" charset="2"/>
                        <a:buNone/>
                        <a:tabLst/>
                      </a:pPr>
                      <a:r>
                        <a:rPr kumimoji="0" lang="en-US" altLang="en-US" sz="2800" b="0" i="0" u="none" strike="noStrike" cap="none" normalizeH="0" baseline="0" dirty="0">
                          <a:ln>
                            <a:noFill/>
                          </a:ln>
                          <a:solidFill>
                            <a:schemeClr val="tx1"/>
                          </a:solidFill>
                          <a:effectLst/>
                          <a:latin typeface="Tahoma" pitchFamily="48" charset="0"/>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DAF22AC9-109E-4E4D-92F9-530E51D9A3A2}" type="slidenum">
              <a:rPr lang="he-IL" smtClean="0"/>
              <a:t>12</a:t>
            </a:fld>
            <a:endParaRPr lang="he-IL"/>
          </a:p>
        </p:txBody>
      </p:sp>
    </p:spTree>
    <p:extLst>
      <p:ext uri="{BB962C8B-B14F-4D97-AF65-F5344CB8AC3E}">
        <p14:creationId xmlns:p14="http://schemas.microsoft.com/office/powerpoint/2010/main" val="2163908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dirty="0"/>
              <a:t>Frequency of Usage</a:t>
            </a:r>
          </a:p>
        </p:txBody>
      </p:sp>
      <p:sp>
        <p:nvSpPr>
          <p:cNvPr id="21508" name="Text Box 3"/>
          <p:cNvSpPr txBox="1">
            <a:spLocks noChangeArrowheads="1"/>
          </p:cNvSpPr>
          <p:nvPr/>
        </p:nvSpPr>
        <p:spPr bwMode="auto">
          <a:xfrm>
            <a:off x="1524000" y="1622425"/>
            <a:ext cx="731838"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buFontTx/>
              <a:buChar char="•"/>
            </a:pPr>
            <a:r>
              <a:rPr lang="en-US" altLang="en-US" dirty="0" err="1">
                <a:latin typeface="Courier New" pitchFamily="48" charset="0"/>
              </a:rPr>
              <a:t>th</a:t>
            </a:r>
            <a:r>
              <a:rPr lang="en-US" altLang="en-US" dirty="0">
                <a:latin typeface="Courier New" pitchFamily="48" charset="0"/>
              </a:rPr>
              <a:t> </a:t>
            </a:r>
          </a:p>
          <a:p>
            <a:pPr algn="l" rtl="0">
              <a:buFontTx/>
              <a:buChar char="•"/>
            </a:pPr>
            <a:r>
              <a:rPr lang="en-US" altLang="en-US" dirty="0">
                <a:latin typeface="Courier New" pitchFamily="48" charset="0"/>
              </a:rPr>
              <a:t>he </a:t>
            </a:r>
          </a:p>
          <a:p>
            <a:pPr algn="l" rtl="0">
              <a:buFontTx/>
              <a:buChar char="•"/>
            </a:pPr>
            <a:r>
              <a:rPr lang="en-US" altLang="en-US" dirty="0">
                <a:latin typeface="Courier New" pitchFamily="48" charset="0"/>
              </a:rPr>
              <a:t>at </a:t>
            </a:r>
          </a:p>
          <a:p>
            <a:pPr algn="l" rtl="0">
              <a:buFontTx/>
              <a:buChar char="•"/>
            </a:pPr>
            <a:r>
              <a:rPr lang="en-US" altLang="en-US" dirty="0" err="1">
                <a:latin typeface="Courier New" pitchFamily="48" charset="0"/>
              </a:rPr>
              <a:t>st</a:t>
            </a:r>
            <a:r>
              <a:rPr lang="en-US" altLang="en-US" dirty="0">
                <a:latin typeface="Courier New" pitchFamily="48" charset="0"/>
              </a:rPr>
              <a:t> </a:t>
            </a:r>
          </a:p>
          <a:p>
            <a:pPr algn="l" rtl="0">
              <a:buFontTx/>
              <a:buChar char="•"/>
            </a:pPr>
            <a:r>
              <a:rPr lang="en-US" altLang="en-US" dirty="0">
                <a:latin typeface="Courier New" pitchFamily="48" charset="0"/>
              </a:rPr>
              <a:t>an </a:t>
            </a:r>
          </a:p>
          <a:p>
            <a:pPr algn="l" rtl="0">
              <a:buFontTx/>
              <a:buChar char="•"/>
            </a:pPr>
            <a:r>
              <a:rPr lang="en-US" altLang="en-US" dirty="0">
                <a:latin typeface="Courier New" pitchFamily="48" charset="0"/>
              </a:rPr>
              <a:t>in </a:t>
            </a:r>
          </a:p>
          <a:p>
            <a:pPr algn="l" rtl="0">
              <a:buFontTx/>
              <a:buChar char="•"/>
            </a:pPr>
            <a:r>
              <a:rPr lang="en-US" altLang="en-US" dirty="0" err="1">
                <a:latin typeface="Courier New" pitchFamily="48" charset="0"/>
              </a:rPr>
              <a:t>ea</a:t>
            </a:r>
            <a:r>
              <a:rPr lang="en-US" altLang="en-US" dirty="0">
                <a:latin typeface="Courier New" pitchFamily="48" charset="0"/>
              </a:rPr>
              <a:t> </a:t>
            </a:r>
          </a:p>
          <a:p>
            <a:pPr algn="l" rtl="0">
              <a:buFontTx/>
              <a:buChar char="•"/>
            </a:pPr>
            <a:r>
              <a:rPr lang="en-US" altLang="en-US" dirty="0" err="1">
                <a:latin typeface="Courier New" pitchFamily="48" charset="0"/>
              </a:rPr>
              <a:t>nd</a:t>
            </a:r>
            <a:r>
              <a:rPr lang="en-US" altLang="en-US" dirty="0">
                <a:latin typeface="Courier New" pitchFamily="48" charset="0"/>
              </a:rPr>
              <a:t> </a:t>
            </a:r>
          </a:p>
          <a:p>
            <a:pPr algn="l" rtl="0">
              <a:buFontTx/>
              <a:buChar char="•"/>
            </a:pPr>
            <a:r>
              <a:rPr lang="en-US" altLang="en-US" dirty="0" err="1">
                <a:latin typeface="Courier New" pitchFamily="48" charset="0"/>
              </a:rPr>
              <a:t>er</a:t>
            </a:r>
            <a:r>
              <a:rPr lang="en-US" altLang="en-US" dirty="0">
                <a:latin typeface="Courier New" pitchFamily="48" charset="0"/>
              </a:rPr>
              <a:t> </a:t>
            </a:r>
          </a:p>
          <a:p>
            <a:pPr algn="l" rtl="0">
              <a:buFontTx/>
              <a:buChar char="•"/>
            </a:pPr>
            <a:r>
              <a:rPr lang="en-US" altLang="en-US" dirty="0" err="1">
                <a:latin typeface="Courier New" pitchFamily="48" charset="0"/>
              </a:rPr>
              <a:t>en</a:t>
            </a:r>
            <a:r>
              <a:rPr lang="en-US" altLang="en-US" dirty="0">
                <a:latin typeface="Courier New" pitchFamily="48" charset="0"/>
              </a:rPr>
              <a:t> </a:t>
            </a:r>
          </a:p>
          <a:p>
            <a:pPr algn="l" rtl="0">
              <a:buFontTx/>
              <a:buChar char="•"/>
            </a:pPr>
            <a:r>
              <a:rPr lang="en-US" altLang="en-US" dirty="0">
                <a:latin typeface="Courier New" pitchFamily="48" charset="0"/>
              </a:rPr>
              <a:t>re </a:t>
            </a:r>
          </a:p>
          <a:p>
            <a:pPr algn="l" rtl="0">
              <a:buFontTx/>
              <a:buChar char="•"/>
            </a:pPr>
            <a:r>
              <a:rPr lang="en-US" altLang="en-US" dirty="0" err="1">
                <a:latin typeface="Courier New" pitchFamily="48" charset="0"/>
              </a:rPr>
              <a:t>nt</a:t>
            </a:r>
            <a:r>
              <a:rPr lang="en-US" altLang="en-US" dirty="0">
                <a:latin typeface="Courier New" pitchFamily="48" charset="0"/>
              </a:rPr>
              <a:t> </a:t>
            </a:r>
          </a:p>
          <a:p>
            <a:pPr algn="l" rtl="0">
              <a:buFontTx/>
              <a:buChar char="•"/>
            </a:pPr>
            <a:r>
              <a:rPr lang="en-US" altLang="en-US" dirty="0">
                <a:latin typeface="Courier New" pitchFamily="48" charset="0"/>
              </a:rPr>
              <a:t>to </a:t>
            </a:r>
          </a:p>
          <a:p>
            <a:pPr algn="l" rtl="0">
              <a:buFontTx/>
              <a:buChar char="•"/>
            </a:pPr>
            <a:r>
              <a:rPr lang="en-US" altLang="en-US" dirty="0" err="1">
                <a:latin typeface="Courier New" pitchFamily="48" charset="0"/>
              </a:rPr>
              <a:t>es</a:t>
            </a:r>
            <a:r>
              <a:rPr lang="en-US" altLang="en-US" dirty="0">
                <a:latin typeface="Courier New" pitchFamily="48" charset="0"/>
              </a:rPr>
              <a:t> </a:t>
            </a:r>
          </a:p>
          <a:p>
            <a:pPr algn="l" rtl="0">
              <a:buFontTx/>
              <a:buChar char="•"/>
            </a:pPr>
            <a:r>
              <a:rPr lang="en-US" altLang="en-US" dirty="0">
                <a:latin typeface="Courier New" pitchFamily="48" charset="0"/>
              </a:rPr>
              <a:t>on </a:t>
            </a:r>
          </a:p>
          <a:p>
            <a:pPr algn="l" rtl="0">
              <a:buFontTx/>
              <a:buChar char="•"/>
            </a:pPr>
            <a:r>
              <a:rPr lang="en-US" altLang="en-US" dirty="0" err="1">
                <a:latin typeface="Courier New" pitchFamily="48" charset="0"/>
              </a:rPr>
              <a:t>ed</a:t>
            </a:r>
            <a:r>
              <a:rPr lang="en-US" altLang="en-US" dirty="0">
                <a:latin typeface="Courier New" pitchFamily="48" charset="0"/>
              </a:rPr>
              <a:t> </a:t>
            </a:r>
          </a:p>
          <a:p>
            <a:pPr algn="l" rtl="0">
              <a:buFontTx/>
              <a:buChar char="•"/>
            </a:pPr>
            <a:r>
              <a:rPr lang="en-US" altLang="en-US" dirty="0" err="1">
                <a:latin typeface="Courier New" pitchFamily="48" charset="0"/>
              </a:rPr>
              <a:t>ti</a:t>
            </a:r>
            <a:endParaRPr lang="en-US" altLang="en-US" dirty="0">
              <a:latin typeface="Courier New" pitchFamily="48" charset="0"/>
            </a:endParaRPr>
          </a:p>
          <a:p>
            <a:pPr algn="l" rtl="0"/>
            <a:endParaRPr lang="en-US" altLang="en-US" dirty="0">
              <a:latin typeface="Courier New" pitchFamily="48" charset="0"/>
            </a:endParaRPr>
          </a:p>
        </p:txBody>
      </p:sp>
      <p:sp>
        <p:nvSpPr>
          <p:cNvPr id="21509" name="Text Box 6"/>
          <p:cNvSpPr txBox="1">
            <a:spLocks noChangeArrowheads="1"/>
          </p:cNvSpPr>
          <p:nvPr/>
        </p:nvSpPr>
        <p:spPr bwMode="auto">
          <a:xfrm>
            <a:off x="3048000" y="1622425"/>
            <a:ext cx="884238"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buFontTx/>
              <a:buChar char="•"/>
            </a:pPr>
            <a:r>
              <a:rPr lang="en-US" altLang="en-US" dirty="0">
                <a:latin typeface="Courier New" pitchFamily="48" charset="0"/>
              </a:rPr>
              <a:t>the </a:t>
            </a:r>
          </a:p>
          <a:p>
            <a:pPr algn="l" rtl="0">
              <a:buFontTx/>
              <a:buChar char="•"/>
            </a:pPr>
            <a:r>
              <a:rPr lang="en-US" altLang="en-US" dirty="0">
                <a:latin typeface="Courier New" pitchFamily="48" charset="0"/>
              </a:rPr>
              <a:t>and </a:t>
            </a:r>
          </a:p>
          <a:p>
            <a:pPr algn="l" rtl="0">
              <a:buFontTx/>
              <a:buChar char="•"/>
            </a:pPr>
            <a:r>
              <a:rPr lang="en-US" altLang="en-US" dirty="0" err="1">
                <a:latin typeface="Courier New" pitchFamily="48" charset="0"/>
              </a:rPr>
              <a:t>tha</a:t>
            </a:r>
            <a:r>
              <a:rPr lang="en-US" altLang="en-US" dirty="0">
                <a:latin typeface="Courier New" pitchFamily="48" charset="0"/>
              </a:rPr>
              <a:t> </a:t>
            </a:r>
          </a:p>
          <a:p>
            <a:pPr algn="l" rtl="0">
              <a:buFontTx/>
              <a:buChar char="•"/>
            </a:pPr>
            <a:r>
              <a:rPr lang="en-US" altLang="en-US" dirty="0">
                <a:latin typeface="Courier New" pitchFamily="48" charset="0"/>
              </a:rPr>
              <a:t>hat </a:t>
            </a:r>
          </a:p>
          <a:p>
            <a:pPr algn="l" rtl="0">
              <a:buFontTx/>
              <a:buChar char="•"/>
            </a:pPr>
            <a:r>
              <a:rPr lang="en-US" altLang="en-US" dirty="0" err="1">
                <a:latin typeface="Courier New" pitchFamily="48" charset="0"/>
              </a:rPr>
              <a:t>ent</a:t>
            </a:r>
            <a:r>
              <a:rPr lang="en-US" altLang="en-US" dirty="0">
                <a:latin typeface="Courier New" pitchFamily="48" charset="0"/>
              </a:rPr>
              <a:t> </a:t>
            </a:r>
          </a:p>
          <a:p>
            <a:pPr algn="l" rtl="0">
              <a:buFontTx/>
              <a:buChar char="•"/>
            </a:pPr>
            <a:r>
              <a:rPr lang="en-US" altLang="en-US" dirty="0">
                <a:latin typeface="Courier New" pitchFamily="48" charset="0"/>
              </a:rPr>
              <a:t>ion </a:t>
            </a:r>
          </a:p>
          <a:p>
            <a:pPr algn="l" rtl="0">
              <a:buFontTx/>
              <a:buChar char="•"/>
            </a:pPr>
            <a:r>
              <a:rPr lang="en-US" altLang="en-US" dirty="0">
                <a:latin typeface="Courier New" pitchFamily="48" charset="0"/>
              </a:rPr>
              <a:t>for </a:t>
            </a:r>
          </a:p>
          <a:p>
            <a:pPr algn="l" rtl="0">
              <a:buFontTx/>
              <a:buChar char="•"/>
            </a:pPr>
            <a:r>
              <a:rPr lang="en-US" altLang="en-US" dirty="0" err="1">
                <a:latin typeface="Courier New" pitchFamily="48" charset="0"/>
              </a:rPr>
              <a:t>tio</a:t>
            </a:r>
            <a:r>
              <a:rPr lang="en-US" altLang="en-US" dirty="0">
                <a:latin typeface="Courier New" pitchFamily="48" charset="0"/>
              </a:rPr>
              <a:t> </a:t>
            </a:r>
          </a:p>
          <a:p>
            <a:pPr algn="l" rtl="0">
              <a:buFontTx/>
              <a:buChar char="•"/>
            </a:pPr>
            <a:r>
              <a:rPr lang="en-US" altLang="en-US" dirty="0">
                <a:latin typeface="Courier New" pitchFamily="48" charset="0"/>
              </a:rPr>
              <a:t>has </a:t>
            </a:r>
          </a:p>
          <a:p>
            <a:pPr algn="l" rtl="0">
              <a:buFontTx/>
              <a:buChar char="•"/>
            </a:pPr>
            <a:r>
              <a:rPr lang="en-US" altLang="en-US" dirty="0" err="1">
                <a:latin typeface="Courier New" pitchFamily="48" charset="0"/>
              </a:rPr>
              <a:t>edt</a:t>
            </a:r>
            <a:r>
              <a:rPr lang="en-US" altLang="en-US" dirty="0">
                <a:latin typeface="Courier New" pitchFamily="48" charset="0"/>
              </a:rPr>
              <a:t> </a:t>
            </a:r>
          </a:p>
          <a:p>
            <a:pPr algn="l" rtl="0">
              <a:buFontTx/>
              <a:buChar char="•"/>
            </a:pPr>
            <a:r>
              <a:rPr lang="en-US" altLang="en-US" dirty="0">
                <a:latin typeface="Courier New" pitchFamily="48" charset="0"/>
              </a:rPr>
              <a:t>tis </a:t>
            </a:r>
          </a:p>
          <a:p>
            <a:pPr algn="l" rtl="0">
              <a:buFontTx/>
              <a:buChar char="•"/>
            </a:pPr>
            <a:r>
              <a:rPr lang="en-US" altLang="en-US" dirty="0" err="1">
                <a:latin typeface="Courier New" pitchFamily="48" charset="0"/>
              </a:rPr>
              <a:t>ers</a:t>
            </a:r>
            <a:r>
              <a:rPr lang="en-US" altLang="en-US" dirty="0">
                <a:latin typeface="Courier New" pitchFamily="48" charset="0"/>
              </a:rPr>
              <a:t> </a:t>
            </a:r>
          </a:p>
          <a:p>
            <a:pPr algn="l" rtl="0">
              <a:buFontTx/>
              <a:buChar char="•"/>
            </a:pPr>
            <a:r>
              <a:rPr lang="en-US" altLang="en-US" dirty="0">
                <a:latin typeface="Courier New" pitchFamily="48" charset="0"/>
              </a:rPr>
              <a:t>res </a:t>
            </a:r>
          </a:p>
          <a:p>
            <a:pPr algn="l" rtl="0">
              <a:buFontTx/>
              <a:buChar char="•"/>
            </a:pPr>
            <a:r>
              <a:rPr lang="en-US" altLang="en-US" dirty="0" err="1">
                <a:latin typeface="Courier New" pitchFamily="48" charset="0"/>
              </a:rPr>
              <a:t>ter</a:t>
            </a:r>
            <a:r>
              <a:rPr lang="en-US" altLang="en-US" dirty="0">
                <a:latin typeface="Courier New" pitchFamily="48" charset="0"/>
              </a:rPr>
              <a:t> </a:t>
            </a:r>
          </a:p>
          <a:p>
            <a:pPr algn="l" rtl="0">
              <a:buFontTx/>
              <a:buChar char="•"/>
            </a:pPr>
            <a:r>
              <a:rPr lang="en-US" altLang="en-US" dirty="0">
                <a:latin typeface="Courier New" pitchFamily="48" charset="0"/>
              </a:rPr>
              <a:t>con </a:t>
            </a:r>
          </a:p>
          <a:p>
            <a:pPr algn="l" rtl="0">
              <a:buFontTx/>
              <a:buChar char="•"/>
            </a:pPr>
            <a:r>
              <a:rPr lang="en-US" altLang="en-US" dirty="0" err="1">
                <a:latin typeface="Courier New" pitchFamily="48" charset="0"/>
              </a:rPr>
              <a:t>ing</a:t>
            </a:r>
            <a:r>
              <a:rPr lang="en-US" altLang="en-US" dirty="0">
                <a:latin typeface="Courier New" pitchFamily="48" charset="0"/>
              </a:rPr>
              <a:t> </a:t>
            </a:r>
          </a:p>
          <a:p>
            <a:pPr algn="l" rtl="0">
              <a:buFontTx/>
              <a:buChar char="•"/>
            </a:pPr>
            <a:r>
              <a:rPr lang="en-US" altLang="en-US" dirty="0">
                <a:latin typeface="Courier New" pitchFamily="48" charset="0"/>
              </a:rPr>
              <a:t>men</a:t>
            </a:r>
            <a:r>
              <a:rPr lang="en-US" altLang="en-US" sz="2000" dirty="0">
                <a:latin typeface="Courier New" pitchFamily="48" charset="0"/>
              </a:rPr>
              <a:t> </a:t>
            </a:r>
          </a:p>
          <a:p>
            <a:pPr algn="l" rtl="0"/>
            <a:endParaRPr lang="en-US" altLang="en-US" sz="1600" dirty="0">
              <a:latin typeface="Courier New" pitchFamily="48" charset="0"/>
            </a:endParaRPr>
          </a:p>
        </p:txBody>
      </p:sp>
      <p:sp>
        <p:nvSpPr>
          <p:cNvPr id="21510" name="Text Box 7"/>
          <p:cNvSpPr txBox="1">
            <a:spLocks noChangeArrowheads="1"/>
          </p:cNvSpPr>
          <p:nvPr/>
        </p:nvSpPr>
        <p:spPr bwMode="auto">
          <a:xfrm>
            <a:off x="4572000" y="1622425"/>
            <a:ext cx="731838"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buFontTx/>
              <a:buChar char="•"/>
            </a:pPr>
            <a:r>
              <a:rPr lang="en-US" altLang="en-US" dirty="0" err="1">
                <a:latin typeface="Courier New" pitchFamily="48" charset="0"/>
              </a:rPr>
              <a:t>ll</a:t>
            </a:r>
            <a:r>
              <a:rPr lang="en-US" altLang="en-US" dirty="0">
                <a:latin typeface="Courier New" pitchFamily="48" charset="0"/>
              </a:rPr>
              <a:t> </a:t>
            </a:r>
          </a:p>
          <a:p>
            <a:pPr algn="l" rtl="0">
              <a:buFontTx/>
              <a:buChar char="•"/>
            </a:pPr>
            <a:r>
              <a:rPr lang="en-US" altLang="en-US" dirty="0" err="1">
                <a:latin typeface="Courier New" pitchFamily="48" charset="0"/>
              </a:rPr>
              <a:t>tt</a:t>
            </a:r>
            <a:r>
              <a:rPr lang="en-US" altLang="en-US" dirty="0">
                <a:latin typeface="Courier New" pitchFamily="48" charset="0"/>
              </a:rPr>
              <a:t> </a:t>
            </a:r>
          </a:p>
          <a:p>
            <a:pPr algn="l" rtl="0">
              <a:buFontTx/>
              <a:buChar char="•"/>
            </a:pPr>
            <a:r>
              <a:rPr lang="en-US" altLang="en-US" dirty="0" err="1">
                <a:latin typeface="Courier New" pitchFamily="48" charset="0"/>
              </a:rPr>
              <a:t>ss</a:t>
            </a:r>
            <a:r>
              <a:rPr lang="en-US" altLang="en-US" dirty="0">
                <a:latin typeface="Courier New" pitchFamily="48" charset="0"/>
              </a:rPr>
              <a:t> </a:t>
            </a:r>
          </a:p>
          <a:p>
            <a:pPr algn="l" rtl="0">
              <a:buFontTx/>
              <a:buChar char="•"/>
            </a:pPr>
            <a:r>
              <a:rPr lang="en-US" altLang="en-US" dirty="0" err="1">
                <a:latin typeface="Courier New" pitchFamily="48" charset="0"/>
              </a:rPr>
              <a:t>ee</a:t>
            </a:r>
            <a:r>
              <a:rPr lang="en-US" altLang="en-US" dirty="0">
                <a:latin typeface="Courier New" pitchFamily="48" charset="0"/>
              </a:rPr>
              <a:t> </a:t>
            </a:r>
          </a:p>
          <a:p>
            <a:pPr algn="l" rtl="0">
              <a:buFontTx/>
              <a:buChar char="•"/>
            </a:pPr>
            <a:r>
              <a:rPr lang="en-US" altLang="en-US" dirty="0">
                <a:latin typeface="Courier New" pitchFamily="48" charset="0"/>
              </a:rPr>
              <a:t>pp </a:t>
            </a:r>
          </a:p>
          <a:p>
            <a:pPr algn="l" rtl="0">
              <a:buFontTx/>
              <a:buChar char="•"/>
            </a:pPr>
            <a:r>
              <a:rPr lang="en-US" altLang="en-US" dirty="0" err="1">
                <a:latin typeface="Courier New" pitchFamily="48" charset="0"/>
              </a:rPr>
              <a:t>oo</a:t>
            </a:r>
            <a:r>
              <a:rPr lang="en-US" altLang="en-US" dirty="0">
                <a:latin typeface="Courier New" pitchFamily="48" charset="0"/>
              </a:rPr>
              <a:t> </a:t>
            </a:r>
          </a:p>
          <a:p>
            <a:pPr algn="l" rtl="0">
              <a:buFontTx/>
              <a:buChar char="•"/>
            </a:pPr>
            <a:r>
              <a:rPr lang="en-US" altLang="en-US" dirty="0" err="1">
                <a:latin typeface="Courier New" pitchFamily="48" charset="0"/>
              </a:rPr>
              <a:t>rr</a:t>
            </a:r>
            <a:r>
              <a:rPr lang="en-US" altLang="en-US" dirty="0">
                <a:latin typeface="Courier New" pitchFamily="48" charset="0"/>
              </a:rPr>
              <a:t> </a:t>
            </a:r>
          </a:p>
          <a:p>
            <a:pPr algn="l" rtl="0">
              <a:buFontTx/>
              <a:buChar char="•"/>
            </a:pPr>
            <a:r>
              <a:rPr lang="en-US" altLang="en-US" dirty="0" err="1">
                <a:latin typeface="Courier New" pitchFamily="48" charset="0"/>
              </a:rPr>
              <a:t>ff</a:t>
            </a:r>
            <a:r>
              <a:rPr lang="en-US" altLang="en-US" dirty="0">
                <a:latin typeface="Courier New" pitchFamily="48" charset="0"/>
              </a:rPr>
              <a:t> </a:t>
            </a:r>
          </a:p>
          <a:p>
            <a:pPr algn="l" rtl="0">
              <a:buFontTx/>
              <a:buChar char="•"/>
            </a:pPr>
            <a:r>
              <a:rPr lang="en-US" altLang="en-US" dirty="0">
                <a:latin typeface="Courier New" pitchFamily="48" charset="0"/>
              </a:rPr>
              <a:t>cc </a:t>
            </a:r>
          </a:p>
          <a:p>
            <a:pPr algn="l" rtl="0">
              <a:buFontTx/>
              <a:buChar char="•"/>
            </a:pPr>
            <a:r>
              <a:rPr lang="en-US" altLang="en-US" dirty="0" err="1">
                <a:latin typeface="Courier New" pitchFamily="48" charset="0"/>
              </a:rPr>
              <a:t>dd</a:t>
            </a:r>
            <a:r>
              <a:rPr lang="en-US" altLang="en-US" dirty="0">
                <a:latin typeface="Courier New" pitchFamily="48" charset="0"/>
              </a:rPr>
              <a:t> </a:t>
            </a:r>
          </a:p>
          <a:p>
            <a:pPr algn="l" rtl="0">
              <a:buFontTx/>
              <a:buChar char="•"/>
            </a:pPr>
            <a:r>
              <a:rPr lang="en-US" altLang="en-US" dirty="0" err="1">
                <a:latin typeface="Courier New" pitchFamily="48" charset="0"/>
              </a:rPr>
              <a:t>nn</a:t>
            </a:r>
            <a:endParaRPr lang="en-US" altLang="en-US" dirty="0">
              <a:latin typeface="Courier New" pitchFamily="48" charset="0"/>
            </a:endParaRPr>
          </a:p>
          <a:p>
            <a:pPr algn="l" rtl="0"/>
            <a:endParaRPr lang="en-US" altLang="en-US" dirty="0">
              <a:latin typeface="Courier New" pitchFamily="48" charset="0"/>
            </a:endParaRPr>
          </a:p>
        </p:txBody>
      </p:sp>
      <p:sp>
        <p:nvSpPr>
          <p:cNvPr id="21511" name="Text Box 8"/>
          <p:cNvSpPr txBox="1">
            <a:spLocks noChangeArrowheads="1"/>
          </p:cNvSpPr>
          <p:nvPr/>
        </p:nvSpPr>
        <p:spPr bwMode="auto">
          <a:xfrm>
            <a:off x="1524000" y="1219200"/>
            <a:ext cx="1144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dirty="0" err="1">
                <a:latin typeface="Courier New" pitchFamily="48" charset="0"/>
              </a:rPr>
              <a:t>Digrams</a:t>
            </a:r>
            <a:endParaRPr lang="en-US" altLang="en-US" dirty="0">
              <a:latin typeface="Courier New" pitchFamily="48" charset="0"/>
            </a:endParaRPr>
          </a:p>
        </p:txBody>
      </p:sp>
      <p:sp>
        <p:nvSpPr>
          <p:cNvPr id="21512" name="Text Box 9"/>
          <p:cNvSpPr txBox="1">
            <a:spLocks noChangeArrowheads="1"/>
          </p:cNvSpPr>
          <p:nvPr/>
        </p:nvSpPr>
        <p:spPr bwMode="auto">
          <a:xfrm>
            <a:off x="3108325" y="1200150"/>
            <a:ext cx="1281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a:latin typeface="Courier New" pitchFamily="48" charset="0"/>
              </a:rPr>
              <a:t>Trigrams</a:t>
            </a:r>
          </a:p>
        </p:txBody>
      </p:sp>
      <p:sp>
        <p:nvSpPr>
          <p:cNvPr id="21513" name="Text Box 10"/>
          <p:cNvSpPr txBox="1">
            <a:spLocks noChangeArrowheads="1"/>
          </p:cNvSpPr>
          <p:nvPr/>
        </p:nvSpPr>
        <p:spPr bwMode="auto">
          <a:xfrm>
            <a:off x="4648200" y="1219200"/>
            <a:ext cx="1144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a:latin typeface="Courier New" pitchFamily="48" charset="0"/>
              </a:rPr>
              <a:t>Doubles</a:t>
            </a:r>
          </a:p>
        </p:txBody>
      </p:sp>
      <p:sp>
        <p:nvSpPr>
          <p:cNvPr id="21514" name="Text Box 11"/>
          <p:cNvSpPr txBox="1">
            <a:spLocks noChangeArrowheads="1"/>
          </p:cNvSpPr>
          <p:nvPr/>
        </p:nvSpPr>
        <p:spPr bwMode="auto">
          <a:xfrm>
            <a:off x="5791200" y="1698625"/>
            <a:ext cx="595313"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buFontTx/>
              <a:buChar char="•"/>
            </a:pPr>
            <a:r>
              <a:rPr lang="en-US" altLang="en-US">
                <a:latin typeface="Courier New" pitchFamily="48" charset="0"/>
              </a:rPr>
              <a:t>e </a:t>
            </a:r>
          </a:p>
          <a:p>
            <a:pPr algn="l" rtl="0">
              <a:buFontTx/>
              <a:buChar char="•"/>
            </a:pPr>
            <a:r>
              <a:rPr lang="en-US" altLang="en-US">
                <a:latin typeface="Courier New" pitchFamily="48" charset="0"/>
              </a:rPr>
              <a:t>t </a:t>
            </a:r>
          </a:p>
          <a:p>
            <a:pPr algn="l" rtl="0">
              <a:buFontTx/>
              <a:buChar char="•"/>
            </a:pPr>
            <a:r>
              <a:rPr lang="en-US" altLang="en-US">
                <a:latin typeface="Courier New" pitchFamily="48" charset="0"/>
              </a:rPr>
              <a:t>s </a:t>
            </a:r>
          </a:p>
          <a:p>
            <a:pPr algn="l" rtl="0">
              <a:buFontTx/>
              <a:buChar char="•"/>
            </a:pPr>
            <a:r>
              <a:rPr lang="en-US" altLang="en-US">
                <a:latin typeface="Courier New" pitchFamily="48" charset="0"/>
              </a:rPr>
              <a:t>d </a:t>
            </a:r>
          </a:p>
          <a:p>
            <a:pPr algn="l" rtl="0">
              <a:buFontTx/>
              <a:buChar char="•"/>
            </a:pPr>
            <a:r>
              <a:rPr lang="en-US" altLang="en-US">
                <a:latin typeface="Courier New" pitchFamily="48" charset="0"/>
              </a:rPr>
              <a:t>n </a:t>
            </a:r>
          </a:p>
          <a:p>
            <a:pPr algn="l" rtl="0">
              <a:buFontTx/>
              <a:buChar char="•"/>
            </a:pPr>
            <a:r>
              <a:rPr lang="en-US" altLang="en-US">
                <a:latin typeface="Courier New" pitchFamily="48" charset="0"/>
              </a:rPr>
              <a:t>r </a:t>
            </a:r>
          </a:p>
          <a:p>
            <a:pPr algn="l" rtl="0">
              <a:buFontTx/>
              <a:buChar char="•"/>
            </a:pPr>
            <a:r>
              <a:rPr lang="en-US" altLang="en-US">
                <a:latin typeface="Courier New" pitchFamily="48" charset="0"/>
              </a:rPr>
              <a:t>y</a:t>
            </a:r>
          </a:p>
          <a:p>
            <a:pPr algn="l" rtl="0"/>
            <a:endParaRPr lang="en-US" altLang="en-US" sz="2000">
              <a:latin typeface="Courier New" pitchFamily="48" charset="0"/>
            </a:endParaRPr>
          </a:p>
        </p:txBody>
      </p:sp>
      <p:sp>
        <p:nvSpPr>
          <p:cNvPr id="21515" name="Text Box 12"/>
          <p:cNvSpPr txBox="1">
            <a:spLocks noChangeArrowheads="1"/>
          </p:cNvSpPr>
          <p:nvPr/>
        </p:nvSpPr>
        <p:spPr bwMode="auto">
          <a:xfrm>
            <a:off x="5867400" y="1219200"/>
            <a:ext cx="1144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a:latin typeface="Courier New" pitchFamily="48" charset="0"/>
              </a:rPr>
              <a:t>Endings</a:t>
            </a:r>
          </a:p>
        </p:txBody>
      </p:sp>
      <p:sp>
        <p:nvSpPr>
          <p:cNvPr id="21516" name="Text Box 13"/>
          <p:cNvSpPr txBox="1">
            <a:spLocks noChangeArrowheads="1"/>
          </p:cNvSpPr>
          <p:nvPr/>
        </p:nvSpPr>
        <p:spPr bwMode="auto">
          <a:xfrm>
            <a:off x="7162800" y="12192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a:latin typeface="Courier New" pitchFamily="48" charset="0"/>
              </a:rPr>
              <a:t>Words</a:t>
            </a:r>
          </a:p>
        </p:txBody>
      </p:sp>
      <p:sp>
        <p:nvSpPr>
          <p:cNvPr id="21517" name="Text Box 14"/>
          <p:cNvSpPr txBox="1">
            <a:spLocks noChangeArrowheads="1"/>
          </p:cNvSpPr>
          <p:nvPr/>
        </p:nvSpPr>
        <p:spPr bwMode="auto">
          <a:xfrm>
            <a:off x="7070725" y="1431180"/>
            <a:ext cx="10033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buFontTx/>
              <a:buChar char="•"/>
            </a:pPr>
            <a:r>
              <a:rPr lang="en-US" altLang="en-US" dirty="0">
                <a:latin typeface="Courier New" pitchFamily="48" charset="0"/>
              </a:rPr>
              <a:t>the </a:t>
            </a:r>
          </a:p>
          <a:p>
            <a:pPr algn="l" rtl="0">
              <a:buFontTx/>
              <a:buChar char="•"/>
            </a:pPr>
            <a:r>
              <a:rPr lang="en-US" altLang="en-US" dirty="0">
                <a:latin typeface="Courier New" pitchFamily="48" charset="0"/>
              </a:rPr>
              <a:t>of </a:t>
            </a:r>
          </a:p>
          <a:p>
            <a:pPr algn="l" rtl="0">
              <a:buFontTx/>
              <a:buChar char="•"/>
            </a:pPr>
            <a:r>
              <a:rPr lang="en-US" altLang="en-US" dirty="0">
                <a:latin typeface="Courier New" pitchFamily="48" charset="0"/>
              </a:rPr>
              <a:t>are </a:t>
            </a:r>
          </a:p>
          <a:p>
            <a:pPr algn="l" rtl="0">
              <a:buFontTx/>
              <a:buChar char="•"/>
            </a:pPr>
            <a:r>
              <a:rPr lang="en-US" altLang="en-US" dirty="0">
                <a:latin typeface="Courier New" pitchFamily="48" charset="0"/>
              </a:rPr>
              <a:t>I </a:t>
            </a:r>
          </a:p>
          <a:p>
            <a:pPr algn="l" rtl="0">
              <a:buFontTx/>
              <a:buChar char="•"/>
            </a:pPr>
            <a:r>
              <a:rPr lang="en-US" altLang="en-US" dirty="0">
                <a:latin typeface="Courier New" pitchFamily="48" charset="0"/>
              </a:rPr>
              <a:t>and </a:t>
            </a:r>
          </a:p>
          <a:p>
            <a:pPr algn="l" rtl="0">
              <a:buFontTx/>
              <a:buChar char="•"/>
            </a:pPr>
            <a:r>
              <a:rPr lang="en-US" altLang="en-US" dirty="0">
                <a:latin typeface="Courier New" pitchFamily="48" charset="0"/>
              </a:rPr>
              <a:t>you </a:t>
            </a:r>
          </a:p>
          <a:p>
            <a:pPr algn="l" rtl="0">
              <a:buFontTx/>
              <a:buChar char="•"/>
            </a:pPr>
            <a:r>
              <a:rPr lang="en-US" altLang="en-US" dirty="0">
                <a:latin typeface="Courier New" pitchFamily="48" charset="0"/>
              </a:rPr>
              <a:t>a </a:t>
            </a:r>
          </a:p>
          <a:p>
            <a:pPr algn="l" rtl="0">
              <a:buFontTx/>
              <a:buChar char="•"/>
            </a:pPr>
            <a:r>
              <a:rPr lang="en-US" altLang="en-US" dirty="0">
                <a:latin typeface="Courier New" pitchFamily="48" charset="0"/>
              </a:rPr>
              <a:t>can </a:t>
            </a:r>
          </a:p>
          <a:p>
            <a:pPr algn="l" rtl="0">
              <a:buFontTx/>
              <a:buChar char="•"/>
            </a:pPr>
            <a:r>
              <a:rPr lang="en-US" altLang="en-US" dirty="0">
                <a:latin typeface="Courier New" pitchFamily="48" charset="0"/>
              </a:rPr>
              <a:t>to </a:t>
            </a:r>
          </a:p>
          <a:p>
            <a:pPr algn="l" rtl="0">
              <a:buFontTx/>
              <a:buChar char="•"/>
            </a:pPr>
            <a:r>
              <a:rPr lang="en-US" altLang="en-US" dirty="0">
                <a:latin typeface="Courier New" pitchFamily="48" charset="0"/>
              </a:rPr>
              <a:t>he </a:t>
            </a:r>
          </a:p>
          <a:p>
            <a:pPr algn="l" rtl="0">
              <a:buFontTx/>
              <a:buChar char="•"/>
            </a:pPr>
            <a:r>
              <a:rPr lang="en-US" altLang="en-US" dirty="0">
                <a:latin typeface="Courier New" pitchFamily="48" charset="0"/>
              </a:rPr>
              <a:t>her </a:t>
            </a:r>
          </a:p>
          <a:p>
            <a:pPr algn="l" rtl="0">
              <a:buFontTx/>
              <a:buChar char="•"/>
            </a:pPr>
            <a:r>
              <a:rPr lang="en-US" altLang="en-US" dirty="0">
                <a:latin typeface="Courier New" pitchFamily="48" charset="0"/>
              </a:rPr>
              <a:t>that </a:t>
            </a:r>
          </a:p>
          <a:p>
            <a:pPr algn="l" rtl="0">
              <a:buFontTx/>
              <a:buChar char="•"/>
            </a:pPr>
            <a:r>
              <a:rPr lang="en-US" altLang="en-US" dirty="0">
                <a:latin typeface="Courier New" pitchFamily="48" charset="0"/>
              </a:rPr>
              <a:t>in </a:t>
            </a:r>
          </a:p>
          <a:p>
            <a:pPr algn="l" rtl="0">
              <a:buFontTx/>
              <a:buChar char="•"/>
            </a:pPr>
            <a:r>
              <a:rPr lang="en-US" altLang="en-US" dirty="0">
                <a:latin typeface="Courier New" pitchFamily="48" charset="0"/>
              </a:rPr>
              <a:t>was </a:t>
            </a:r>
          </a:p>
          <a:p>
            <a:pPr algn="l" rtl="0">
              <a:buFontTx/>
              <a:buChar char="•"/>
            </a:pPr>
            <a:r>
              <a:rPr lang="en-US" altLang="en-US" dirty="0">
                <a:latin typeface="Courier New" pitchFamily="48" charset="0"/>
              </a:rPr>
              <a:t>is </a:t>
            </a:r>
          </a:p>
          <a:p>
            <a:pPr algn="l" rtl="0">
              <a:buFontTx/>
              <a:buChar char="•"/>
            </a:pPr>
            <a:r>
              <a:rPr lang="en-US" altLang="en-US" dirty="0">
                <a:latin typeface="Courier New" pitchFamily="48" charset="0"/>
              </a:rPr>
              <a:t>has </a:t>
            </a:r>
          </a:p>
          <a:p>
            <a:pPr algn="l" rtl="0">
              <a:buFontTx/>
              <a:buChar char="•"/>
            </a:pPr>
            <a:r>
              <a:rPr lang="en-US" altLang="en-US" dirty="0">
                <a:latin typeface="Courier New" pitchFamily="48" charset="0"/>
              </a:rPr>
              <a:t>it </a:t>
            </a:r>
          </a:p>
          <a:p>
            <a:pPr algn="l" rtl="0">
              <a:buFontTx/>
              <a:buChar char="•"/>
            </a:pPr>
            <a:r>
              <a:rPr lang="en-US" altLang="en-US" dirty="0">
                <a:latin typeface="Courier New" pitchFamily="48" charset="0"/>
              </a:rPr>
              <a:t>him </a:t>
            </a:r>
          </a:p>
          <a:p>
            <a:pPr algn="l" rtl="0">
              <a:buFontTx/>
              <a:buChar char="•"/>
            </a:pPr>
            <a:r>
              <a:rPr lang="en-US" altLang="en-US" dirty="0">
                <a:latin typeface="Courier New" pitchFamily="48" charset="0"/>
              </a:rPr>
              <a:t>his</a:t>
            </a:r>
          </a:p>
        </p:txBody>
      </p:sp>
      <p:sp>
        <p:nvSpPr>
          <p:cNvPr id="2" name="Slide Number Placeholder 1"/>
          <p:cNvSpPr>
            <a:spLocks noGrp="1"/>
          </p:cNvSpPr>
          <p:nvPr>
            <p:ph type="sldNum" sz="quarter" idx="12"/>
          </p:nvPr>
        </p:nvSpPr>
        <p:spPr/>
        <p:txBody>
          <a:bodyPr/>
          <a:lstStyle/>
          <a:p>
            <a:fld id="{DAF22AC9-109E-4E4D-92F9-530E51D9A3A2}" type="slidenum">
              <a:rPr lang="he-IL" smtClean="0"/>
              <a:t>13</a:t>
            </a:fld>
            <a:endParaRPr lang="he-IL"/>
          </a:p>
        </p:txBody>
      </p:sp>
    </p:spTree>
    <p:extLst>
      <p:ext uri="{BB962C8B-B14F-4D97-AF65-F5344CB8AC3E}">
        <p14:creationId xmlns:p14="http://schemas.microsoft.com/office/powerpoint/2010/main" val="1478742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en-US" altLang="en-US"/>
              <a:t>Decrypting a Substitution Cipher</a:t>
            </a:r>
          </a:p>
        </p:txBody>
      </p:sp>
      <p:sp>
        <p:nvSpPr>
          <p:cNvPr id="22531" name="Rectangle 3"/>
          <p:cNvSpPr>
            <a:spLocks noGrp="1" noChangeArrowheads="1"/>
          </p:cNvSpPr>
          <p:nvPr>
            <p:ph idx="1"/>
          </p:nvPr>
        </p:nvSpPr>
        <p:spPr/>
        <p:txBody>
          <a:bodyPr>
            <a:noAutofit/>
          </a:bodyPr>
          <a:lstStyle/>
          <a:p>
            <a:r>
              <a:rPr lang="en-US" altLang="en-US" dirty="0"/>
              <a:t>Count relative frequency of letters, </a:t>
            </a:r>
            <a:r>
              <a:rPr lang="en-US" altLang="en-US" dirty="0" err="1"/>
              <a:t>digrams</a:t>
            </a:r>
            <a:r>
              <a:rPr lang="en-US" altLang="en-US" dirty="0"/>
              <a:t>, trigrams, endings, doubles, and words in the </a:t>
            </a:r>
            <a:r>
              <a:rPr lang="en-US" altLang="en-US" dirty="0" err="1"/>
              <a:t>ciphertext</a:t>
            </a:r>
            <a:endParaRPr lang="en-US" altLang="en-US" dirty="0"/>
          </a:p>
          <a:p>
            <a:endParaRPr lang="en-US" altLang="en-US" sz="1200" dirty="0"/>
          </a:p>
          <a:p>
            <a:r>
              <a:rPr lang="en-US" altLang="en-US" dirty="0"/>
              <a:t>If you have enough encrypted text, it can be analyzed and broken by high-speed computers</a:t>
            </a:r>
          </a:p>
          <a:p>
            <a:endParaRPr lang="en-US" altLang="en-US" sz="1200" dirty="0"/>
          </a:p>
          <a:p>
            <a:r>
              <a:rPr lang="en-US" altLang="en-US" dirty="0"/>
              <a:t>But must have a body of encrypted text of sufficient size to permit analysis</a:t>
            </a:r>
          </a:p>
        </p:txBody>
      </p:sp>
      <p:sp>
        <p:nvSpPr>
          <p:cNvPr id="2" name="Slide Number Placeholder 1"/>
          <p:cNvSpPr>
            <a:spLocks noGrp="1"/>
          </p:cNvSpPr>
          <p:nvPr>
            <p:ph type="sldNum" sz="quarter" idx="12"/>
          </p:nvPr>
        </p:nvSpPr>
        <p:spPr/>
        <p:txBody>
          <a:bodyPr/>
          <a:lstStyle/>
          <a:p>
            <a:fld id="{DAF22AC9-109E-4E4D-92F9-530E51D9A3A2}" type="slidenum">
              <a:rPr lang="he-IL" smtClean="0"/>
              <a:t>14</a:t>
            </a:fld>
            <a:endParaRPr lang="he-IL"/>
          </a:p>
        </p:txBody>
      </p:sp>
    </p:spTree>
    <p:extLst>
      <p:ext uri="{BB962C8B-B14F-4D97-AF65-F5344CB8AC3E}">
        <p14:creationId xmlns:p14="http://schemas.microsoft.com/office/powerpoint/2010/main" val="3759353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Transposition Ciphers</a:t>
            </a:r>
          </a:p>
        </p:txBody>
      </p:sp>
      <p:sp>
        <p:nvSpPr>
          <p:cNvPr id="24579" name="Rectangle 3"/>
          <p:cNvSpPr>
            <a:spLocks noGrp="1" noChangeArrowheads="1"/>
          </p:cNvSpPr>
          <p:nvPr>
            <p:ph idx="1"/>
          </p:nvPr>
        </p:nvSpPr>
        <p:spPr/>
        <p:txBody>
          <a:bodyPr>
            <a:normAutofit lnSpcReduction="10000"/>
          </a:bodyPr>
          <a:lstStyle/>
          <a:p>
            <a:r>
              <a:rPr lang="en-US" altLang="en-US" dirty="0"/>
              <a:t>Repeated letters in the plaintext results in repeated letters in the ciphertext</a:t>
            </a:r>
          </a:p>
          <a:p>
            <a:endParaRPr lang="en-US" altLang="en-US" dirty="0"/>
          </a:p>
          <a:p>
            <a:r>
              <a:rPr lang="en-US" altLang="en-US" dirty="0"/>
              <a:t>Need to break the repetition relationship between letters in the plaintext and the cipher</a:t>
            </a:r>
          </a:p>
          <a:p>
            <a:endParaRPr lang="en-US" altLang="en-US" dirty="0"/>
          </a:p>
          <a:p>
            <a:pPr marL="0" indent="0">
              <a:buNone/>
            </a:pPr>
            <a:r>
              <a:rPr lang="en-US" altLang="en-US" dirty="0">
                <a:sym typeface="Wingdings" panose="05000000000000000000" pitchFamily="2" charset="2"/>
              </a:rPr>
              <a:t></a:t>
            </a:r>
            <a:r>
              <a:rPr lang="en-US" altLang="en-US" dirty="0"/>
              <a:t> transposition cipher</a:t>
            </a:r>
          </a:p>
        </p:txBody>
      </p:sp>
      <p:sp>
        <p:nvSpPr>
          <p:cNvPr id="2" name="Slide Number Placeholder 1"/>
          <p:cNvSpPr>
            <a:spLocks noGrp="1"/>
          </p:cNvSpPr>
          <p:nvPr>
            <p:ph type="sldNum" sz="quarter" idx="12"/>
          </p:nvPr>
        </p:nvSpPr>
        <p:spPr/>
        <p:txBody>
          <a:bodyPr/>
          <a:lstStyle/>
          <a:p>
            <a:fld id="{DAF22AC9-109E-4E4D-92F9-530E51D9A3A2}" type="slidenum">
              <a:rPr lang="he-IL" smtClean="0"/>
              <a:t>15</a:t>
            </a:fld>
            <a:endParaRPr lang="he-IL"/>
          </a:p>
        </p:txBody>
      </p:sp>
    </p:spTree>
    <p:extLst>
      <p:ext uri="{BB962C8B-B14F-4D97-AF65-F5344CB8AC3E}">
        <p14:creationId xmlns:p14="http://schemas.microsoft.com/office/powerpoint/2010/main" val="989238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 y="44624"/>
            <a:ext cx="9143999" cy="1257300"/>
          </a:xfrm>
        </p:spPr>
        <p:txBody>
          <a:bodyPr>
            <a:normAutofit fontScale="90000"/>
          </a:bodyPr>
          <a:lstStyle/>
          <a:p>
            <a:r>
              <a:rPr lang="en-GB" dirty="0"/>
              <a:t>Basic cryptosystems - Transposition</a:t>
            </a:r>
            <a:endParaRPr lang="en-AU" dirty="0"/>
          </a:p>
        </p:txBody>
      </p:sp>
      <p:sp>
        <p:nvSpPr>
          <p:cNvPr id="200707" name="Rectangle 3"/>
          <p:cNvSpPr>
            <a:spLocks noGrp="1" noChangeArrowheads="1"/>
          </p:cNvSpPr>
          <p:nvPr>
            <p:ph idx="1"/>
          </p:nvPr>
        </p:nvSpPr>
        <p:spPr>
          <a:xfrm>
            <a:off x="199899" y="1193425"/>
            <a:ext cx="8744197" cy="4525963"/>
          </a:xfrm>
        </p:spPr>
        <p:txBody>
          <a:bodyPr/>
          <a:lstStyle/>
          <a:p>
            <a:r>
              <a:rPr lang="en-US" dirty="0" err="1"/>
              <a:t>Scytale</a:t>
            </a:r>
            <a:r>
              <a:rPr lang="en-US" dirty="0"/>
              <a:t> Rod </a:t>
            </a:r>
            <a:r>
              <a:rPr lang="en-US" sz="2000" dirty="0"/>
              <a:t>(Sparta 400BC)</a:t>
            </a:r>
          </a:p>
          <a:p>
            <a:endParaRPr lang="en-US" sz="2000" dirty="0"/>
          </a:p>
          <a:p>
            <a:r>
              <a:rPr lang="en-US" sz="2000" dirty="0"/>
              <a:t>The </a:t>
            </a:r>
            <a:r>
              <a:rPr lang="en-US" sz="2000" dirty="0">
                <a:hlinkClick r:id="rId3" tooltip="Ancient Greeks"/>
              </a:rPr>
              <a:t>ancient Greeks</a:t>
            </a:r>
            <a:r>
              <a:rPr lang="en-US" sz="2000" dirty="0"/>
              <a:t>, and the </a:t>
            </a:r>
            <a:r>
              <a:rPr lang="en-US" sz="2000" dirty="0">
                <a:hlinkClick r:id="rId4" tooltip="Sparta"/>
              </a:rPr>
              <a:t>Spartans</a:t>
            </a:r>
            <a:r>
              <a:rPr lang="en-US" sz="2000" dirty="0"/>
              <a:t> used this cipher during wars.</a:t>
            </a:r>
          </a:p>
          <a:p>
            <a:endParaRPr lang="en-US" sz="2000" dirty="0"/>
          </a:p>
          <a:p>
            <a:r>
              <a:rPr lang="en-US" sz="2000" dirty="0"/>
              <a:t>Key = Both sender and receiver use rod with the same diameter.</a:t>
            </a:r>
          </a:p>
          <a:p>
            <a:endParaRPr lang="en-US" sz="2000" dirty="0"/>
          </a:p>
          <a:p>
            <a:r>
              <a:rPr lang="en-US" sz="2000" dirty="0"/>
              <a:t>The plaintext and the cypher were written on the same leather.</a:t>
            </a:r>
          </a:p>
          <a:p>
            <a:endParaRPr lang="en-US" sz="2000" dirty="0"/>
          </a:p>
          <a:p>
            <a:endParaRPr lang="en-US" sz="2000" dirty="0"/>
          </a:p>
          <a:p>
            <a:endParaRPr lang="en-AU" sz="2000" dirty="0"/>
          </a:p>
        </p:txBody>
      </p:sp>
      <p:sp>
        <p:nvSpPr>
          <p:cNvPr id="2" name="Slide Number Placeholder 1"/>
          <p:cNvSpPr>
            <a:spLocks noGrp="1"/>
          </p:cNvSpPr>
          <p:nvPr>
            <p:ph type="sldNum" sz="quarter" idx="12"/>
          </p:nvPr>
        </p:nvSpPr>
        <p:spPr/>
        <p:txBody>
          <a:bodyPr/>
          <a:lstStyle/>
          <a:p>
            <a:fld id="{DAF22AC9-109E-4E4D-92F9-530E51D9A3A2}" type="slidenum">
              <a:rPr lang="he-IL" smtClean="0"/>
              <a:t>16</a:t>
            </a:fld>
            <a:endParaRPr lang="he-IL"/>
          </a:p>
        </p:txBody>
      </p:sp>
      <p:pic>
        <p:nvPicPr>
          <p:cNvPr id="3" name="Picture 2"/>
          <p:cNvPicPr>
            <a:picLocks noChangeAspect="1"/>
          </p:cNvPicPr>
          <p:nvPr/>
        </p:nvPicPr>
        <p:blipFill>
          <a:blip r:embed="rId5"/>
          <a:stretch>
            <a:fillRect/>
          </a:stretch>
        </p:blipFill>
        <p:spPr>
          <a:xfrm>
            <a:off x="899592" y="4201867"/>
            <a:ext cx="5976664" cy="2534784"/>
          </a:xfrm>
          <a:prstGeom prst="rect">
            <a:avLst/>
          </a:prstGeom>
        </p:spPr>
      </p:pic>
      <p:pic>
        <p:nvPicPr>
          <p:cNvPr id="28674" name="Picture 2" descr="https://encrypted-tbn0.gstatic.com/images?q=tbn:ANd9GcQ0Wcr47BO3FetQ2RDV91Jip0gjdAiF1jKJWebZpHG_h9BaysMl"/>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95829" y="4201867"/>
            <a:ext cx="3648267" cy="18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8028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fontScale="90000"/>
          </a:bodyPr>
          <a:lstStyle/>
          <a:p>
            <a:r>
              <a:rPr lang="en-GB" dirty="0"/>
              <a:t>Basic cryptosystems - Transposition</a:t>
            </a:r>
            <a:endParaRPr lang="en-AU" dirty="0"/>
          </a:p>
        </p:txBody>
      </p:sp>
      <p:sp>
        <p:nvSpPr>
          <p:cNvPr id="2" name="Slide Number Placeholder 1"/>
          <p:cNvSpPr>
            <a:spLocks noGrp="1"/>
          </p:cNvSpPr>
          <p:nvPr>
            <p:ph type="sldNum" sz="quarter" idx="12"/>
          </p:nvPr>
        </p:nvSpPr>
        <p:spPr/>
        <p:txBody>
          <a:bodyPr/>
          <a:lstStyle/>
          <a:p>
            <a:fld id="{DAF22AC9-109E-4E4D-92F9-530E51D9A3A2}" type="slidenum">
              <a:rPr lang="he-IL" smtClean="0"/>
              <a:t>17</a:t>
            </a:fld>
            <a:endParaRPr lang="he-IL"/>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988840"/>
            <a:ext cx="8101386" cy="4455100"/>
          </a:xfrm>
          <a:prstGeom prst="rect">
            <a:avLst/>
          </a:prstGeom>
        </p:spPr>
      </p:pic>
    </p:spTree>
    <p:extLst>
      <p:ext uri="{BB962C8B-B14F-4D97-AF65-F5344CB8AC3E}">
        <p14:creationId xmlns:p14="http://schemas.microsoft.com/office/powerpoint/2010/main" val="389775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dirty="0"/>
              <a:t>One-Time Pad</a:t>
            </a:r>
            <a:endParaRPr lang="en-AU" dirty="0"/>
          </a:p>
        </p:txBody>
      </p:sp>
      <p:sp>
        <p:nvSpPr>
          <p:cNvPr id="200707" name="Rectangle 3"/>
          <p:cNvSpPr>
            <a:spLocks noGrp="1" noChangeArrowheads="1"/>
          </p:cNvSpPr>
          <p:nvPr>
            <p:ph idx="1"/>
          </p:nvPr>
        </p:nvSpPr>
        <p:spPr/>
        <p:txBody>
          <a:bodyPr>
            <a:normAutofit fontScale="92500"/>
          </a:bodyPr>
          <a:lstStyle/>
          <a:p>
            <a:r>
              <a:rPr lang="en-US" sz="3500" dirty="0" err="1"/>
              <a:t>Vernam</a:t>
            </a:r>
            <a:r>
              <a:rPr lang="en-US" sz="3500" dirty="0"/>
              <a:t> cipher (Gilbert </a:t>
            </a:r>
            <a:r>
              <a:rPr lang="en-US" sz="3500" dirty="0" err="1"/>
              <a:t>Vernam</a:t>
            </a:r>
            <a:r>
              <a:rPr lang="en-US" sz="3500" dirty="0"/>
              <a:t>), 1917</a:t>
            </a:r>
          </a:p>
          <a:p>
            <a:r>
              <a:rPr lang="en-US" altLang="en-US" sz="3500" dirty="0"/>
              <a:t>Mathematically </a:t>
            </a:r>
            <a:r>
              <a:rPr lang="en-US" sz="3500" dirty="0"/>
              <a:t>unbreakable – </a:t>
            </a:r>
          </a:p>
          <a:p>
            <a:pPr lvl="1"/>
            <a:r>
              <a:rPr lang="en-US" sz="3000" dirty="0"/>
              <a:t>has a property termed perfect secrecy;</a:t>
            </a:r>
          </a:p>
          <a:p>
            <a:pPr lvl="1"/>
            <a:r>
              <a:rPr lang="en-US" sz="3000" dirty="0"/>
              <a:t>ciphertext gives absolutely no additional information about the plaintext</a:t>
            </a:r>
            <a:endParaRPr lang="en-US" dirty="0"/>
          </a:p>
          <a:p>
            <a:r>
              <a:rPr lang="en-US" sz="3500" dirty="0"/>
              <a:t>Generated randomly</a:t>
            </a:r>
          </a:p>
          <a:p>
            <a:r>
              <a:rPr lang="en-US" sz="3500" dirty="0"/>
              <a:t>Same length as the plaintext</a:t>
            </a:r>
          </a:p>
          <a:p>
            <a:r>
              <a:rPr lang="en-US" sz="3500" dirty="0"/>
              <a:t>Never reused</a:t>
            </a:r>
            <a:endParaRPr lang="en-AU" sz="3500" dirty="0"/>
          </a:p>
        </p:txBody>
      </p:sp>
      <p:sp>
        <p:nvSpPr>
          <p:cNvPr id="2" name="Slide Number Placeholder 1"/>
          <p:cNvSpPr>
            <a:spLocks noGrp="1"/>
          </p:cNvSpPr>
          <p:nvPr>
            <p:ph type="sldNum" sz="quarter" idx="12"/>
          </p:nvPr>
        </p:nvSpPr>
        <p:spPr/>
        <p:txBody>
          <a:bodyPr/>
          <a:lstStyle/>
          <a:p>
            <a:fld id="{DAF22AC9-109E-4E4D-92F9-530E51D9A3A2}" type="slidenum">
              <a:rPr lang="he-IL" smtClean="0"/>
              <a:t>18</a:t>
            </a:fld>
            <a:endParaRPr lang="he-IL"/>
          </a:p>
        </p:txBody>
      </p:sp>
    </p:spTree>
    <p:extLst>
      <p:ext uri="{BB962C8B-B14F-4D97-AF65-F5344CB8AC3E}">
        <p14:creationId xmlns:p14="http://schemas.microsoft.com/office/powerpoint/2010/main" val="2214898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One-Time Pad</a:t>
            </a:r>
          </a:p>
        </p:txBody>
      </p:sp>
      <p:sp>
        <p:nvSpPr>
          <p:cNvPr id="319491" name="Text Box 3"/>
          <p:cNvSpPr txBox="1">
            <a:spLocks noChangeArrowheads="1"/>
          </p:cNvSpPr>
          <p:nvPr/>
        </p:nvSpPr>
        <p:spPr bwMode="auto">
          <a:xfrm>
            <a:off x="1371600" y="1371600"/>
            <a:ext cx="759855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63DE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600" dirty="0">
                <a:latin typeface="Courier New" pitchFamily="48" charset="0"/>
              </a:rPr>
              <a:t>key=‘cat’= </a:t>
            </a:r>
            <a:r>
              <a:rPr lang="en-US" altLang="en-US" sz="2600" b="1" dirty="0">
                <a:solidFill>
                  <a:srgbClr val="063DE8"/>
                </a:solidFill>
                <a:latin typeface="Courier New" pitchFamily="48" charset="0"/>
              </a:rPr>
              <a:t>01100011 01100001 01110100</a:t>
            </a:r>
          </a:p>
        </p:txBody>
      </p:sp>
      <p:sp>
        <p:nvSpPr>
          <p:cNvPr id="319492" name="Text Box 4"/>
          <p:cNvSpPr txBox="1">
            <a:spLocks noChangeArrowheads="1"/>
          </p:cNvSpPr>
          <p:nvPr/>
        </p:nvSpPr>
        <p:spPr bwMode="auto">
          <a:xfrm>
            <a:off x="1752600" y="2432501"/>
            <a:ext cx="178766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600">
                <a:latin typeface="Courier New" pitchFamily="48" charset="0"/>
              </a:rPr>
              <a:t>P=‘dog’=</a:t>
            </a:r>
          </a:p>
        </p:txBody>
      </p:sp>
      <p:sp>
        <p:nvSpPr>
          <p:cNvPr id="319493" name="Text Box 5"/>
          <p:cNvSpPr txBox="1">
            <a:spLocks noChangeArrowheads="1"/>
          </p:cNvSpPr>
          <p:nvPr/>
        </p:nvSpPr>
        <p:spPr bwMode="auto">
          <a:xfrm>
            <a:off x="827584" y="4121358"/>
            <a:ext cx="36549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400" dirty="0">
                <a:latin typeface="Courier New" pitchFamily="48" charset="0"/>
              </a:rPr>
              <a:t>‘d’=100</a:t>
            </a:r>
            <a:r>
              <a:rPr lang="en-US" altLang="en-US" sz="2400" baseline="-25000" dirty="0">
                <a:latin typeface="Courier New" pitchFamily="48" charset="0"/>
              </a:rPr>
              <a:t>10</a:t>
            </a:r>
            <a:r>
              <a:rPr lang="en-US" altLang="en-US" sz="2400" dirty="0">
                <a:latin typeface="Courier New" pitchFamily="48" charset="0"/>
              </a:rPr>
              <a:t>=01100100</a:t>
            </a:r>
            <a:r>
              <a:rPr lang="en-US" altLang="en-US" sz="2400" baseline="-25000" dirty="0">
                <a:latin typeface="Courier New" pitchFamily="48" charset="0"/>
              </a:rPr>
              <a:t>2</a:t>
            </a:r>
          </a:p>
          <a:p>
            <a:pPr algn="l" rtl="0"/>
            <a:r>
              <a:rPr lang="en-US" altLang="en-US" sz="2400" dirty="0">
                <a:latin typeface="Courier New" pitchFamily="48" charset="0"/>
              </a:rPr>
              <a:t>‘o’=111</a:t>
            </a:r>
            <a:r>
              <a:rPr lang="en-US" altLang="en-US" sz="2400" baseline="-25000" dirty="0">
                <a:latin typeface="Courier New" pitchFamily="48" charset="0"/>
              </a:rPr>
              <a:t>10</a:t>
            </a:r>
            <a:r>
              <a:rPr lang="en-US" altLang="en-US" sz="2400" dirty="0">
                <a:latin typeface="Courier New" pitchFamily="48" charset="0"/>
              </a:rPr>
              <a:t>=01101111</a:t>
            </a:r>
            <a:r>
              <a:rPr lang="en-US" altLang="en-US" sz="2400" baseline="-25000" dirty="0">
                <a:latin typeface="Courier New" pitchFamily="48" charset="0"/>
              </a:rPr>
              <a:t>2</a:t>
            </a:r>
          </a:p>
          <a:p>
            <a:pPr algn="l" rtl="0"/>
            <a:r>
              <a:rPr lang="en-US" altLang="en-US" sz="2400" dirty="0">
                <a:latin typeface="Courier New" pitchFamily="48" charset="0"/>
              </a:rPr>
              <a:t>‘g’=103</a:t>
            </a:r>
            <a:r>
              <a:rPr lang="en-US" altLang="en-US" sz="2400" baseline="-25000" dirty="0">
                <a:latin typeface="Courier New" pitchFamily="48" charset="0"/>
              </a:rPr>
              <a:t>10</a:t>
            </a:r>
            <a:r>
              <a:rPr lang="en-US" altLang="en-US" sz="2400" dirty="0">
                <a:latin typeface="Courier New" pitchFamily="48" charset="0"/>
              </a:rPr>
              <a:t>=01100111</a:t>
            </a:r>
            <a:r>
              <a:rPr lang="en-US" altLang="en-US" sz="2400" baseline="-25000" dirty="0">
                <a:latin typeface="Courier New" pitchFamily="48" charset="0"/>
              </a:rPr>
              <a:t>2</a:t>
            </a:r>
          </a:p>
        </p:txBody>
      </p:sp>
      <p:sp>
        <p:nvSpPr>
          <p:cNvPr id="319494" name="Text Box 6"/>
          <p:cNvSpPr txBox="1">
            <a:spLocks noChangeArrowheads="1"/>
          </p:cNvSpPr>
          <p:nvPr/>
        </p:nvSpPr>
        <p:spPr bwMode="auto">
          <a:xfrm>
            <a:off x="1907704" y="3160187"/>
            <a:ext cx="164512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600" dirty="0">
                <a:latin typeface="Courier New" pitchFamily="48" charset="0"/>
              </a:rPr>
              <a:t>Cipher=</a:t>
            </a:r>
          </a:p>
        </p:txBody>
      </p:sp>
      <p:sp>
        <p:nvSpPr>
          <p:cNvPr id="319495" name="Text Box 7"/>
          <p:cNvSpPr txBox="1">
            <a:spLocks noChangeArrowheads="1"/>
          </p:cNvSpPr>
          <p:nvPr/>
        </p:nvSpPr>
        <p:spPr bwMode="auto">
          <a:xfrm>
            <a:off x="3581400" y="2432501"/>
            <a:ext cx="557877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600" b="1" dirty="0">
                <a:solidFill>
                  <a:srgbClr val="FC0128"/>
                </a:solidFill>
                <a:latin typeface="Courier New" pitchFamily="48" charset="0"/>
              </a:rPr>
              <a:t>01100100 01100100 01100111</a:t>
            </a:r>
            <a:r>
              <a:rPr lang="en-US" altLang="en-US" sz="2400" dirty="0">
                <a:latin typeface="Courier New" pitchFamily="48" charset="0"/>
              </a:rPr>
              <a:t> </a:t>
            </a:r>
          </a:p>
        </p:txBody>
      </p:sp>
      <p:sp>
        <p:nvSpPr>
          <p:cNvPr id="319496" name="Text Box 8"/>
          <p:cNvSpPr txBox="1">
            <a:spLocks noChangeArrowheads="1"/>
          </p:cNvSpPr>
          <p:nvPr/>
        </p:nvSpPr>
        <p:spPr bwMode="auto">
          <a:xfrm>
            <a:off x="3657600" y="3152581"/>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endParaRPr lang="en-US" altLang="en-US" sz="2400">
              <a:latin typeface="Courier New" pitchFamily="48" charset="0"/>
            </a:endParaRPr>
          </a:p>
        </p:txBody>
      </p:sp>
      <p:sp>
        <p:nvSpPr>
          <p:cNvPr id="319497" name="Text Box 9"/>
          <p:cNvSpPr txBox="1">
            <a:spLocks noChangeArrowheads="1"/>
          </p:cNvSpPr>
          <p:nvPr/>
        </p:nvSpPr>
        <p:spPr bwMode="auto">
          <a:xfrm>
            <a:off x="3581400" y="3152581"/>
            <a:ext cx="539442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itchFamily="48" charset="0"/>
              </a:defRPr>
            </a:lvl1pPr>
            <a:lvl2pPr marL="742950" indent="-285750">
              <a:defRPr>
                <a:solidFill>
                  <a:schemeClr val="tx1"/>
                </a:solidFill>
                <a:latin typeface="Tahoma" pitchFamily="48" charset="0"/>
              </a:defRPr>
            </a:lvl2pPr>
            <a:lvl3pPr marL="1143000" indent="-228600">
              <a:defRPr>
                <a:solidFill>
                  <a:schemeClr val="tx1"/>
                </a:solidFill>
                <a:latin typeface="Tahoma" pitchFamily="48" charset="0"/>
              </a:defRPr>
            </a:lvl3pPr>
            <a:lvl4pPr marL="1600200" indent="-228600">
              <a:defRPr>
                <a:solidFill>
                  <a:schemeClr val="tx1"/>
                </a:solidFill>
                <a:latin typeface="Tahoma" pitchFamily="48" charset="0"/>
              </a:defRPr>
            </a:lvl4pPr>
            <a:lvl5pPr marL="2057400" indent="-228600">
              <a:defRPr>
                <a:solidFill>
                  <a:schemeClr val="tx1"/>
                </a:solidFill>
                <a:latin typeface="Tahoma" pitchFamily="48" charset="0"/>
              </a:defRPr>
            </a:lvl5pPr>
            <a:lvl6pPr marL="2514600" indent="-228600" eaLnBrk="0" fontAlgn="base" hangingPunct="0">
              <a:spcBef>
                <a:spcPct val="0"/>
              </a:spcBef>
              <a:spcAft>
                <a:spcPct val="0"/>
              </a:spcAft>
              <a:defRPr>
                <a:solidFill>
                  <a:schemeClr val="tx1"/>
                </a:solidFill>
                <a:latin typeface="Tahoma" pitchFamily="48" charset="0"/>
              </a:defRPr>
            </a:lvl6pPr>
            <a:lvl7pPr marL="2971800" indent="-228600" eaLnBrk="0" fontAlgn="base" hangingPunct="0">
              <a:spcBef>
                <a:spcPct val="0"/>
              </a:spcBef>
              <a:spcAft>
                <a:spcPct val="0"/>
              </a:spcAft>
              <a:defRPr>
                <a:solidFill>
                  <a:schemeClr val="tx1"/>
                </a:solidFill>
                <a:latin typeface="Tahoma" pitchFamily="48" charset="0"/>
              </a:defRPr>
            </a:lvl7pPr>
            <a:lvl8pPr marL="3429000" indent="-228600" eaLnBrk="0" fontAlgn="base" hangingPunct="0">
              <a:spcBef>
                <a:spcPct val="0"/>
              </a:spcBef>
              <a:spcAft>
                <a:spcPct val="0"/>
              </a:spcAft>
              <a:defRPr>
                <a:solidFill>
                  <a:schemeClr val="tx1"/>
                </a:solidFill>
                <a:latin typeface="Tahoma" pitchFamily="48" charset="0"/>
              </a:defRPr>
            </a:lvl8pPr>
            <a:lvl9pPr marL="3886200" indent="-228600" eaLnBrk="0" fontAlgn="base" hangingPunct="0">
              <a:spcBef>
                <a:spcPct val="0"/>
              </a:spcBef>
              <a:spcAft>
                <a:spcPct val="0"/>
              </a:spcAft>
              <a:defRPr>
                <a:solidFill>
                  <a:schemeClr val="tx1"/>
                </a:solidFill>
                <a:latin typeface="Tahoma" pitchFamily="48" charset="0"/>
              </a:defRPr>
            </a:lvl9pPr>
          </a:lstStyle>
          <a:p>
            <a:pPr algn="l" rtl="0"/>
            <a:r>
              <a:rPr lang="en-US" altLang="en-US" sz="2600" b="1" dirty="0">
                <a:solidFill>
                  <a:srgbClr val="1AB05E"/>
                </a:solidFill>
                <a:latin typeface="Courier New" pitchFamily="48" charset="0"/>
              </a:rPr>
              <a:t>00000111 00000101 00010011</a:t>
            </a:r>
          </a:p>
        </p:txBody>
      </p:sp>
      <p:sp>
        <p:nvSpPr>
          <p:cNvPr id="2" name="Slide Number Placeholder 1"/>
          <p:cNvSpPr>
            <a:spLocks noGrp="1"/>
          </p:cNvSpPr>
          <p:nvPr>
            <p:ph type="sldNum" sz="quarter" idx="12"/>
          </p:nvPr>
        </p:nvSpPr>
        <p:spPr/>
        <p:txBody>
          <a:bodyPr/>
          <a:lstStyle/>
          <a:p>
            <a:fld id="{DAF22AC9-109E-4E4D-92F9-530E51D9A3A2}" type="slidenum">
              <a:rPr lang="he-IL" smtClean="0"/>
              <a:t>19</a:t>
            </a:fld>
            <a:endParaRPr lang="he-IL"/>
          </a:p>
        </p:txBody>
      </p:sp>
      <p:sp>
        <p:nvSpPr>
          <p:cNvPr id="4" name="Flowchart: Or 3"/>
          <p:cNvSpPr/>
          <p:nvPr/>
        </p:nvSpPr>
        <p:spPr>
          <a:xfrm>
            <a:off x="2483321" y="1896423"/>
            <a:ext cx="493886" cy="443661"/>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561" y="4192274"/>
            <a:ext cx="3464239" cy="2529201"/>
          </a:xfrm>
          <a:prstGeom prst="rect">
            <a:avLst/>
          </a:prstGeom>
        </p:spPr>
      </p:pic>
    </p:spTree>
    <p:extLst>
      <p:ext uri="{BB962C8B-B14F-4D97-AF65-F5344CB8AC3E}">
        <p14:creationId xmlns:p14="http://schemas.microsoft.com/office/powerpoint/2010/main" val="1829617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9491"/>
                                        </p:tgtEl>
                                        <p:attrNameLst>
                                          <p:attrName>style.visibility</p:attrName>
                                        </p:attrNameLst>
                                      </p:cBhvr>
                                      <p:to>
                                        <p:strVal val="visible"/>
                                      </p:to>
                                    </p:set>
                                    <p:animEffect transition="in" filter="checkerboard(across)">
                                      <p:cBhvr>
                                        <p:cTn id="7" dur="500"/>
                                        <p:tgtEl>
                                          <p:spTgt spid="319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9492"/>
                                        </p:tgtEl>
                                        <p:attrNameLst>
                                          <p:attrName>style.visibility</p:attrName>
                                        </p:attrNameLst>
                                      </p:cBhvr>
                                      <p:to>
                                        <p:strVal val="visible"/>
                                      </p:to>
                                    </p:set>
                                    <p:animEffect transition="in" filter="blinds(horizontal)">
                                      <p:cBhvr>
                                        <p:cTn id="12" dur="500"/>
                                        <p:tgtEl>
                                          <p:spTgt spid="319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19494"/>
                                        </p:tgtEl>
                                        <p:attrNameLst>
                                          <p:attrName>style.visibility</p:attrName>
                                        </p:attrNameLst>
                                      </p:cBhvr>
                                      <p:to>
                                        <p:strVal val="visible"/>
                                      </p:to>
                                    </p:set>
                                    <p:anim calcmode="lin" valueType="num">
                                      <p:cBhvr additive="base">
                                        <p:cTn id="17" dur="500" fill="hold"/>
                                        <p:tgtEl>
                                          <p:spTgt spid="319494"/>
                                        </p:tgtEl>
                                        <p:attrNameLst>
                                          <p:attrName>ppt_x</p:attrName>
                                        </p:attrNameLst>
                                      </p:cBhvr>
                                      <p:tavLst>
                                        <p:tav tm="0">
                                          <p:val>
                                            <p:strVal val="0-#ppt_w/2"/>
                                          </p:val>
                                        </p:tav>
                                        <p:tav tm="100000">
                                          <p:val>
                                            <p:strVal val="#ppt_x"/>
                                          </p:val>
                                        </p:tav>
                                      </p:tavLst>
                                    </p:anim>
                                    <p:anim calcmode="lin" valueType="num">
                                      <p:cBhvr additive="base">
                                        <p:cTn id="18" dur="500" fill="hold"/>
                                        <p:tgtEl>
                                          <p:spTgt spid="319494"/>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19493"/>
                                        </p:tgtEl>
                                        <p:attrNameLst>
                                          <p:attrName>style.visibility</p:attrName>
                                        </p:attrNameLst>
                                      </p:cBhvr>
                                      <p:to>
                                        <p:strVal val="visible"/>
                                      </p:to>
                                    </p:set>
                                    <p:animEffect transition="in" filter="randombar(horizontal)">
                                      <p:cBhvr>
                                        <p:cTn id="23" dur="500"/>
                                        <p:tgtEl>
                                          <p:spTgt spid="31949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319495"/>
                                        </p:tgtEl>
                                        <p:attrNameLst>
                                          <p:attrName>style.visibility</p:attrName>
                                        </p:attrNameLst>
                                      </p:cBhvr>
                                      <p:to>
                                        <p:strVal val="visible"/>
                                      </p:to>
                                    </p:set>
                                    <p:animEffect transition="in" filter="box(in)">
                                      <p:cBhvr>
                                        <p:cTn id="28" dur="500"/>
                                        <p:tgtEl>
                                          <p:spTgt spid="31949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nodePh="1">
                                  <p:stCondLst>
                                    <p:cond delay="0"/>
                                  </p:stCondLst>
                                  <p:endCondLst>
                                    <p:cond evt="begin" delay="0">
                                      <p:tn val="31"/>
                                    </p:cond>
                                  </p:endCondLst>
                                  <p:childTnLst>
                                    <p:set>
                                      <p:cBhvr>
                                        <p:cTn id="32" dur="1" fill="hold">
                                          <p:stCondLst>
                                            <p:cond delay="0"/>
                                          </p:stCondLst>
                                        </p:cTn>
                                        <p:tgtEl>
                                          <p:spTgt spid="319496"/>
                                        </p:tgtEl>
                                        <p:attrNameLst>
                                          <p:attrName>style.visibility</p:attrName>
                                        </p:attrNameLst>
                                      </p:cBhvr>
                                      <p:to>
                                        <p:strVal val="visible"/>
                                      </p:to>
                                    </p:set>
                                    <p:anim calcmode="lin" valueType="num">
                                      <p:cBhvr additive="base">
                                        <p:cTn id="33" dur="500" fill="hold"/>
                                        <p:tgtEl>
                                          <p:spTgt spid="319496"/>
                                        </p:tgtEl>
                                        <p:attrNameLst>
                                          <p:attrName>ppt_x</p:attrName>
                                        </p:attrNameLst>
                                      </p:cBhvr>
                                      <p:tavLst>
                                        <p:tav tm="0">
                                          <p:val>
                                            <p:strVal val="0-#ppt_w/2"/>
                                          </p:val>
                                        </p:tav>
                                        <p:tav tm="100000">
                                          <p:val>
                                            <p:strVal val="#ppt_x"/>
                                          </p:val>
                                        </p:tav>
                                      </p:tavLst>
                                    </p:anim>
                                    <p:anim calcmode="lin" valueType="num">
                                      <p:cBhvr additive="base">
                                        <p:cTn id="34" dur="500" fill="hold"/>
                                        <p:tgtEl>
                                          <p:spTgt spid="31949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319497"/>
                                        </p:tgtEl>
                                        <p:attrNameLst>
                                          <p:attrName>style.visibility</p:attrName>
                                        </p:attrNameLst>
                                      </p:cBhvr>
                                      <p:to>
                                        <p:strVal val="visible"/>
                                      </p:to>
                                    </p:set>
                                    <p:anim calcmode="lin" valueType="num">
                                      <p:cBhvr>
                                        <p:cTn id="39" dur="1000" fill="hold"/>
                                        <p:tgtEl>
                                          <p:spTgt spid="319497"/>
                                        </p:tgtEl>
                                        <p:attrNameLst>
                                          <p:attrName>ppt_w</p:attrName>
                                        </p:attrNameLst>
                                      </p:cBhvr>
                                      <p:tavLst>
                                        <p:tav tm="0">
                                          <p:val>
                                            <p:fltVal val="0"/>
                                          </p:val>
                                        </p:tav>
                                        <p:tav tm="100000">
                                          <p:val>
                                            <p:strVal val="#ppt_w"/>
                                          </p:val>
                                        </p:tav>
                                      </p:tavLst>
                                    </p:anim>
                                    <p:anim calcmode="lin" valueType="num">
                                      <p:cBhvr>
                                        <p:cTn id="40" dur="1000" fill="hold"/>
                                        <p:tgtEl>
                                          <p:spTgt spid="319497"/>
                                        </p:tgtEl>
                                        <p:attrNameLst>
                                          <p:attrName>ppt_h</p:attrName>
                                        </p:attrNameLst>
                                      </p:cBhvr>
                                      <p:tavLst>
                                        <p:tav tm="0">
                                          <p:val>
                                            <p:fltVal val="0"/>
                                          </p:val>
                                        </p:tav>
                                        <p:tav tm="100000">
                                          <p:val>
                                            <p:strVal val="#ppt_h"/>
                                          </p:val>
                                        </p:tav>
                                      </p:tavLst>
                                    </p:anim>
                                    <p:anim calcmode="lin" valueType="num">
                                      <p:cBhvr>
                                        <p:cTn id="41" dur="1000" fill="hold"/>
                                        <p:tgtEl>
                                          <p:spTgt spid="31949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1949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autoUpdateAnimBg="0"/>
      <p:bldP spid="319492" grpId="0" autoUpdateAnimBg="0"/>
      <p:bldP spid="319493" grpId="0" autoUpdateAnimBg="0"/>
      <p:bldP spid="319494" grpId="0" autoUpdateAnimBg="0"/>
      <p:bldP spid="319495" grpId="0" autoUpdateAnimBg="0"/>
      <p:bldP spid="319496" grpId="0" autoUpdateAnimBg="0"/>
      <p:bldP spid="319497" grpId="0" autoUpdateAnimBg="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Cryptography</a:t>
            </a:r>
          </a:p>
        </p:txBody>
      </p:sp>
      <p:sp>
        <p:nvSpPr>
          <p:cNvPr id="9219" name="Rectangle 3" descr="Rectangle: Click to edit Master text styles&#10;Second level&#10;Third level&#10;Fourth level&#10;Fifth level"/>
          <p:cNvSpPr>
            <a:spLocks noGrp="1" noChangeArrowheads="1"/>
          </p:cNvSpPr>
          <p:nvPr>
            <p:ph idx="1"/>
          </p:nvPr>
        </p:nvSpPr>
        <p:spPr/>
        <p:txBody>
          <a:bodyPr>
            <a:normAutofit lnSpcReduction="10000"/>
          </a:bodyPr>
          <a:lstStyle/>
          <a:p>
            <a:r>
              <a:rPr lang="en-US" dirty="0"/>
              <a:t>Is</a:t>
            </a:r>
          </a:p>
          <a:p>
            <a:pPr lvl="1"/>
            <a:r>
              <a:rPr lang="en-US" dirty="0"/>
              <a:t>A powerful tool for protecting information</a:t>
            </a:r>
          </a:p>
          <a:p>
            <a:pPr lvl="1"/>
            <a:r>
              <a:rPr lang="en-US" dirty="0"/>
              <a:t>The basis for many security mechanisms</a:t>
            </a:r>
          </a:p>
          <a:p>
            <a:pPr lvl="1"/>
            <a:r>
              <a:rPr lang="en-US" dirty="0"/>
              <a:t>Mostly based on Math, logics and Statistics</a:t>
            </a:r>
          </a:p>
          <a:p>
            <a:pPr lvl="1"/>
            <a:endParaRPr lang="en-US" dirty="0"/>
          </a:p>
          <a:p>
            <a:r>
              <a:rPr lang="en-US" dirty="0"/>
              <a:t>Is not</a:t>
            </a:r>
          </a:p>
          <a:p>
            <a:pPr lvl="1"/>
            <a:r>
              <a:rPr lang="en-US" dirty="0"/>
              <a:t>The solution to all security problems</a:t>
            </a:r>
          </a:p>
          <a:p>
            <a:pPr lvl="1"/>
            <a:r>
              <a:rPr lang="en-US" dirty="0"/>
              <a:t>Reliable unless implemented properly</a:t>
            </a:r>
          </a:p>
          <a:p>
            <a:pPr lvl="1"/>
            <a:r>
              <a:rPr lang="en-US" dirty="0"/>
              <a:t>Reliable unless used properly</a:t>
            </a:r>
          </a:p>
        </p:txBody>
      </p:sp>
      <p:sp>
        <p:nvSpPr>
          <p:cNvPr id="2" name="Slide Number Placeholder 1"/>
          <p:cNvSpPr>
            <a:spLocks noGrp="1"/>
          </p:cNvSpPr>
          <p:nvPr>
            <p:ph type="sldNum" sz="quarter" idx="12"/>
          </p:nvPr>
        </p:nvSpPr>
        <p:spPr/>
        <p:txBody>
          <a:bodyPr/>
          <a:lstStyle/>
          <a:p>
            <a:fld id="{DAF22AC9-109E-4E4D-92F9-530E51D9A3A2}" type="slidenum">
              <a:rPr lang="he-IL" smtClean="0"/>
              <a:t>2</a:t>
            </a:fld>
            <a:endParaRPr lang="he-IL"/>
          </a:p>
        </p:txBody>
      </p:sp>
    </p:spTree>
    <p:extLst>
      <p:ext uri="{BB962C8B-B14F-4D97-AF65-F5344CB8AC3E}">
        <p14:creationId xmlns:p14="http://schemas.microsoft.com/office/powerpoint/2010/main" val="2690524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One-Time Pad</a:t>
            </a:r>
          </a:p>
        </p:txBody>
      </p:sp>
      <p:sp>
        <p:nvSpPr>
          <p:cNvPr id="34819" name="Rectangle 3"/>
          <p:cNvSpPr>
            <a:spLocks noGrp="1" noChangeArrowheads="1"/>
          </p:cNvSpPr>
          <p:nvPr>
            <p:ph idx="1"/>
          </p:nvPr>
        </p:nvSpPr>
        <p:spPr/>
        <p:txBody>
          <a:bodyPr>
            <a:noAutofit/>
          </a:bodyPr>
          <a:lstStyle/>
          <a:p>
            <a:r>
              <a:rPr lang="en-US" altLang="en-US" dirty="0"/>
              <a:t>Choose a random bit string as a key</a:t>
            </a:r>
          </a:p>
          <a:p>
            <a:r>
              <a:rPr lang="en-US" altLang="en-US" dirty="0"/>
              <a:t>Convert plaintext into </a:t>
            </a:r>
            <a:r>
              <a:rPr lang="en-US" altLang="en-US" dirty="0" err="1"/>
              <a:t>bitstring</a:t>
            </a:r>
            <a:endParaRPr lang="en-US" altLang="en-US" dirty="0"/>
          </a:p>
          <a:p>
            <a:r>
              <a:rPr lang="en-US" altLang="en-US" dirty="0"/>
              <a:t>Compute exclusive-or of the two strings</a:t>
            </a:r>
          </a:p>
          <a:p>
            <a:r>
              <a:rPr lang="en-US" altLang="en-US" dirty="0" err="1"/>
              <a:t>Ciphertext</a:t>
            </a:r>
            <a:r>
              <a:rPr lang="en-US" altLang="en-US" dirty="0"/>
              <a:t> contains no redundancy information because every combination is equally likely</a:t>
            </a:r>
          </a:p>
          <a:p>
            <a:r>
              <a:rPr lang="en-US" altLang="en-US" dirty="0"/>
              <a:t>Key must be at least as long as message- overhead</a:t>
            </a:r>
          </a:p>
        </p:txBody>
      </p:sp>
      <p:sp>
        <p:nvSpPr>
          <p:cNvPr id="2" name="Slide Number Placeholder 1"/>
          <p:cNvSpPr>
            <a:spLocks noGrp="1"/>
          </p:cNvSpPr>
          <p:nvPr>
            <p:ph type="sldNum" sz="quarter" idx="12"/>
          </p:nvPr>
        </p:nvSpPr>
        <p:spPr/>
        <p:txBody>
          <a:bodyPr/>
          <a:lstStyle/>
          <a:p>
            <a:fld id="{DAF22AC9-109E-4E4D-92F9-530E51D9A3A2}" type="slidenum">
              <a:rPr lang="he-IL" smtClean="0"/>
              <a:pPr/>
              <a:t>20</a:t>
            </a:fld>
            <a:endParaRPr lang="he-IL"/>
          </a:p>
        </p:txBody>
      </p:sp>
    </p:spTree>
    <p:extLst>
      <p:ext uri="{BB962C8B-B14F-4D97-AF65-F5344CB8AC3E}">
        <p14:creationId xmlns:p14="http://schemas.microsoft.com/office/powerpoint/2010/main" val="3852950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One-Time Pad</a:t>
            </a:r>
          </a:p>
        </p:txBody>
      </p:sp>
      <p:sp>
        <p:nvSpPr>
          <p:cNvPr id="34819" name="Rectangle 3"/>
          <p:cNvSpPr>
            <a:spLocks noGrp="1" noChangeArrowheads="1"/>
          </p:cNvSpPr>
          <p:nvPr>
            <p:ph idx="1"/>
          </p:nvPr>
        </p:nvSpPr>
        <p:spPr/>
        <p:txBody>
          <a:bodyPr>
            <a:noAutofit/>
          </a:bodyPr>
          <a:lstStyle/>
          <a:p>
            <a:r>
              <a:rPr lang="en-US" altLang="en-US" dirty="0"/>
              <a:t>Challenges:</a:t>
            </a:r>
          </a:p>
          <a:p>
            <a:pPr lvl="1"/>
            <a:r>
              <a:rPr lang="en-US" altLang="en-US" dirty="0"/>
              <a:t>Key can not be memorized (too long)</a:t>
            </a:r>
          </a:p>
          <a:p>
            <a:pPr lvl="1"/>
            <a:r>
              <a:rPr lang="en-US" altLang="en-US" dirty="0"/>
              <a:t>Difficulties to create natural Random</a:t>
            </a:r>
          </a:p>
          <a:p>
            <a:pPr lvl="1"/>
            <a:r>
              <a:rPr lang="en-US" altLang="en-US" dirty="0"/>
              <a:t>Large over head</a:t>
            </a:r>
          </a:p>
          <a:p>
            <a:r>
              <a:rPr lang="en-US" altLang="en-US" dirty="0"/>
              <a:t>Why it works?</a:t>
            </a:r>
          </a:p>
          <a:p>
            <a:endParaRPr lang="en-US" altLang="en-US" dirty="0"/>
          </a:p>
          <a:p>
            <a:endParaRPr lang="en-US" alt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21</a:t>
            </a:fld>
            <a:endParaRPr lang="he-IL"/>
          </a:p>
        </p:txBody>
      </p:sp>
      <p:sp>
        <p:nvSpPr>
          <p:cNvPr id="3" name="AutoShape 2" descr="{\displaystyle {\underset {k\Leftarrow \mathrm {K} }{\operatorname {Pr} }}[E_{k}(m_{1})=c]={\underset {k\Leftarrow \mathrm {K} }{\operatorname {Pr} }}[E_{k}(m_{2})=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852200" y="4509120"/>
            <a:ext cx="7439600" cy="813489"/>
          </a:xfrm>
          <a:prstGeom prst="rect">
            <a:avLst/>
          </a:prstGeom>
        </p:spPr>
      </p:pic>
    </p:spTree>
    <p:extLst>
      <p:ext uri="{BB962C8B-B14F-4D97-AF65-F5344CB8AC3E}">
        <p14:creationId xmlns:p14="http://schemas.microsoft.com/office/powerpoint/2010/main" val="753006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a:t>Secure cryptosystem</a:t>
            </a:r>
            <a:endParaRPr lang="en-AU" dirty="0"/>
          </a:p>
        </p:txBody>
      </p:sp>
      <p:sp>
        <p:nvSpPr>
          <p:cNvPr id="200707" name="Rectangle 3"/>
          <p:cNvSpPr>
            <a:spLocks noGrp="1" noChangeArrowheads="1"/>
          </p:cNvSpPr>
          <p:nvPr>
            <p:ph sz="half" idx="1"/>
          </p:nvPr>
        </p:nvSpPr>
        <p:spPr/>
        <p:txBody>
          <a:bodyPr/>
          <a:lstStyle/>
          <a:p>
            <a:r>
              <a:rPr lang="en-US" sz="3200" dirty="0"/>
              <a:t>Problems</a:t>
            </a:r>
            <a:endParaRPr lang="en-US" dirty="0"/>
          </a:p>
          <a:p>
            <a:pPr lvl="1"/>
            <a:r>
              <a:rPr lang="en-US" dirty="0"/>
              <a:t>Statistical patterns</a:t>
            </a:r>
          </a:p>
          <a:p>
            <a:pPr lvl="1"/>
            <a:r>
              <a:rPr lang="en-US" dirty="0"/>
              <a:t>Redundancies</a:t>
            </a:r>
          </a:p>
          <a:p>
            <a:pPr lvl="1"/>
            <a:r>
              <a:rPr lang="en-US" dirty="0"/>
              <a:t>Key smaller than plaintext</a:t>
            </a:r>
          </a:p>
          <a:p>
            <a:pPr lvl="1"/>
            <a:r>
              <a:rPr lang="en-US" dirty="0"/>
              <a:t>Key reused</a:t>
            </a:r>
          </a:p>
        </p:txBody>
      </p:sp>
      <p:sp>
        <p:nvSpPr>
          <p:cNvPr id="2" name="Content Placeholder 1"/>
          <p:cNvSpPr>
            <a:spLocks noGrp="1"/>
          </p:cNvSpPr>
          <p:nvPr>
            <p:ph sz="half" idx="2"/>
          </p:nvPr>
        </p:nvSpPr>
        <p:spPr>
          <a:xfrm>
            <a:off x="4495800" y="1600200"/>
            <a:ext cx="4540696" cy="4525963"/>
          </a:xfrm>
        </p:spPr>
        <p:txBody>
          <a:bodyPr/>
          <a:lstStyle/>
          <a:p>
            <a:r>
              <a:rPr lang="en-US" sz="3200" dirty="0"/>
              <a:t>Solutions</a:t>
            </a:r>
            <a:endParaRPr lang="en-AU" dirty="0"/>
          </a:p>
          <a:p>
            <a:pPr lvl="1"/>
            <a:r>
              <a:rPr lang="en-AU" dirty="0"/>
              <a:t>substitutions</a:t>
            </a:r>
          </a:p>
          <a:p>
            <a:pPr lvl="1"/>
            <a:r>
              <a:rPr lang="en-AU" dirty="0"/>
              <a:t>Transposition</a:t>
            </a:r>
          </a:p>
          <a:p>
            <a:pPr lvl="1"/>
            <a:r>
              <a:rPr lang="en-AU" dirty="0"/>
              <a:t>Compression</a:t>
            </a:r>
          </a:p>
          <a:p>
            <a:pPr lvl="1"/>
            <a:r>
              <a:rPr lang="en-AU" dirty="0"/>
              <a:t>Expansion</a:t>
            </a:r>
          </a:p>
          <a:p>
            <a:pPr lvl="1"/>
            <a:r>
              <a:rPr lang="en-AU" dirty="0"/>
              <a:t>Padding</a:t>
            </a:r>
          </a:p>
          <a:p>
            <a:pPr lvl="1"/>
            <a:r>
              <a:rPr lang="en-AU" dirty="0"/>
              <a:t>Key mixing</a:t>
            </a:r>
          </a:p>
          <a:p>
            <a:pPr lvl="1"/>
            <a:r>
              <a:rPr lang="en-AU" dirty="0"/>
              <a:t>Initialization vector (IV)</a:t>
            </a:r>
          </a:p>
        </p:txBody>
      </p:sp>
      <p:sp>
        <p:nvSpPr>
          <p:cNvPr id="3" name="Slide Number Placeholder 2"/>
          <p:cNvSpPr>
            <a:spLocks noGrp="1"/>
          </p:cNvSpPr>
          <p:nvPr>
            <p:ph type="sldNum" sz="quarter" idx="12"/>
          </p:nvPr>
        </p:nvSpPr>
        <p:spPr/>
        <p:txBody>
          <a:bodyPr/>
          <a:lstStyle/>
          <a:p>
            <a:fld id="{DAF22AC9-109E-4E4D-92F9-530E51D9A3A2}" type="slidenum">
              <a:rPr lang="he-IL" smtClean="0"/>
              <a:t>22</a:t>
            </a:fld>
            <a:endParaRPr lang="he-IL"/>
          </a:p>
        </p:txBody>
      </p:sp>
    </p:spTree>
    <p:extLst>
      <p:ext uri="{BB962C8B-B14F-4D97-AF65-F5344CB8AC3E}">
        <p14:creationId xmlns:p14="http://schemas.microsoft.com/office/powerpoint/2010/main" val="712165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a:t>Symmetric Encryption</a:t>
            </a:r>
            <a:endParaRPr lang="en-AU" dirty="0"/>
          </a:p>
        </p:txBody>
      </p:sp>
      <p:sp>
        <p:nvSpPr>
          <p:cNvPr id="200707" name="Rectangle 3"/>
          <p:cNvSpPr>
            <a:spLocks noGrp="1" noChangeArrowheads="1"/>
          </p:cNvSpPr>
          <p:nvPr>
            <p:ph idx="1"/>
          </p:nvPr>
        </p:nvSpPr>
        <p:spPr/>
        <p:txBody>
          <a:bodyPr>
            <a:normAutofit fontScale="92500" lnSpcReduction="20000"/>
          </a:bodyPr>
          <a:lstStyle/>
          <a:p>
            <a:r>
              <a:rPr lang="en-US" sz="3500" dirty="0"/>
              <a:t>The universal technique for providing confidentiality for data at rest/motion</a:t>
            </a:r>
          </a:p>
          <a:p>
            <a:endParaRPr lang="en-US" sz="1300" dirty="0"/>
          </a:p>
          <a:p>
            <a:r>
              <a:rPr lang="en-US" sz="3500" dirty="0"/>
              <a:t>Also referred to as conventional encryption or single-key encryption</a:t>
            </a:r>
          </a:p>
          <a:p>
            <a:endParaRPr lang="en-US" sz="1300" dirty="0"/>
          </a:p>
          <a:p>
            <a:r>
              <a:rPr lang="en-US" sz="3500" dirty="0"/>
              <a:t>Two security requirements:</a:t>
            </a:r>
          </a:p>
          <a:p>
            <a:pPr lvl="1"/>
            <a:r>
              <a:rPr lang="en-US" sz="3000" dirty="0"/>
              <a:t>Need a strong encryption algorithm</a:t>
            </a:r>
          </a:p>
          <a:p>
            <a:pPr lvl="1"/>
            <a:r>
              <a:rPr lang="en-US" sz="3000" dirty="0"/>
              <a:t>Sender and receiver must agree on the secret key in a </a:t>
            </a:r>
            <a:r>
              <a:rPr lang="en-US" sz="3000" b="1" u="sng" dirty="0"/>
              <a:t>secure fashion (handshake) </a:t>
            </a:r>
            <a:r>
              <a:rPr lang="en-US" sz="3000" dirty="0"/>
              <a:t>and must keep the key secured.</a:t>
            </a:r>
          </a:p>
        </p:txBody>
      </p:sp>
      <p:sp>
        <p:nvSpPr>
          <p:cNvPr id="2" name="Slide Number Placeholder 1"/>
          <p:cNvSpPr>
            <a:spLocks noGrp="1"/>
          </p:cNvSpPr>
          <p:nvPr>
            <p:ph type="sldNum" sz="quarter" idx="12"/>
          </p:nvPr>
        </p:nvSpPr>
        <p:spPr/>
        <p:txBody>
          <a:bodyPr/>
          <a:lstStyle/>
          <a:p>
            <a:fld id="{DAF22AC9-109E-4E4D-92F9-530E51D9A3A2}" type="slidenum">
              <a:rPr lang="he-IL" smtClean="0"/>
              <a:t>23</a:t>
            </a:fld>
            <a:endParaRPr lang="he-IL"/>
          </a:p>
        </p:txBody>
      </p:sp>
    </p:spTree>
    <p:extLst>
      <p:ext uri="{BB962C8B-B14F-4D97-AF65-F5344CB8AC3E}">
        <p14:creationId xmlns:p14="http://schemas.microsoft.com/office/powerpoint/2010/main" val="3201927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normAutofit/>
          </a:bodyPr>
          <a:lstStyle/>
          <a:p>
            <a:r>
              <a:rPr lang="en-US" dirty="0"/>
              <a:t>Symmetric Encryption </a:t>
            </a:r>
            <a:r>
              <a:rPr lang="en-US" sz="2000" dirty="0"/>
              <a:t>[43]</a:t>
            </a:r>
          </a:p>
        </p:txBody>
      </p:sp>
      <p:pic>
        <p:nvPicPr>
          <p:cNvPr id="21509" name="Picture 7" descr="f1.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7504" y="1772816"/>
            <a:ext cx="8944644" cy="367240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24</a:t>
            </a:fld>
            <a:endParaRPr lang="he-IL"/>
          </a:p>
        </p:txBody>
      </p:sp>
    </p:spTree>
    <p:extLst>
      <p:ext uri="{BB962C8B-B14F-4D97-AF65-F5344CB8AC3E}">
        <p14:creationId xmlns:p14="http://schemas.microsoft.com/office/powerpoint/2010/main" val="317414215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dirty="0"/>
              <a:t>Symmetric Encryption</a:t>
            </a:r>
            <a:endParaRPr lang="en-AU" dirty="0"/>
          </a:p>
        </p:txBody>
      </p:sp>
      <p:sp>
        <p:nvSpPr>
          <p:cNvPr id="200707" name="Rectangle 3"/>
          <p:cNvSpPr>
            <a:spLocks noGrp="1" noChangeArrowheads="1"/>
          </p:cNvSpPr>
          <p:nvPr>
            <p:ph idx="1"/>
          </p:nvPr>
        </p:nvSpPr>
        <p:spPr/>
        <p:txBody>
          <a:bodyPr/>
          <a:lstStyle/>
          <a:p>
            <a:r>
              <a:rPr lang="en-US" dirty="0"/>
              <a:t>Two classes</a:t>
            </a:r>
          </a:p>
          <a:p>
            <a:endParaRPr lang="en-US" dirty="0"/>
          </a:p>
          <a:p>
            <a:pPr lvl="1"/>
            <a:r>
              <a:rPr lang="en-US" dirty="0"/>
              <a:t>Block (RC5, RC6, Blowfish…)</a:t>
            </a:r>
          </a:p>
          <a:p>
            <a:pPr lvl="1"/>
            <a:endParaRPr lang="en-US" dirty="0"/>
          </a:p>
          <a:p>
            <a:pPr lvl="1"/>
            <a:r>
              <a:rPr lang="en-US" dirty="0"/>
              <a:t>Stream (RC4)</a:t>
            </a:r>
            <a:endParaRPr lang="en-AU" dirty="0"/>
          </a:p>
        </p:txBody>
      </p:sp>
      <p:sp>
        <p:nvSpPr>
          <p:cNvPr id="2" name="Slide Number Placeholder 1"/>
          <p:cNvSpPr>
            <a:spLocks noGrp="1"/>
          </p:cNvSpPr>
          <p:nvPr>
            <p:ph type="sldNum" sz="quarter" idx="12"/>
          </p:nvPr>
        </p:nvSpPr>
        <p:spPr/>
        <p:txBody>
          <a:bodyPr/>
          <a:lstStyle/>
          <a:p>
            <a:fld id="{DAF22AC9-109E-4E4D-92F9-530E51D9A3A2}" type="slidenum">
              <a:rPr lang="he-IL" smtClean="0"/>
              <a:t>25</a:t>
            </a:fld>
            <a:endParaRPr lang="he-IL"/>
          </a:p>
        </p:txBody>
      </p:sp>
    </p:spTree>
    <p:extLst>
      <p:ext uri="{BB962C8B-B14F-4D97-AF65-F5344CB8AC3E}">
        <p14:creationId xmlns:p14="http://schemas.microsoft.com/office/powerpoint/2010/main" val="6796940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US" dirty="0"/>
              <a:t>Cryptanalytic Attacks</a:t>
            </a:r>
          </a:p>
        </p:txBody>
      </p:sp>
      <p:sp>
        <p:nvSpPr>
          <p:cNvPr id="200707" name="Rectangle 3"/>
          <p:cNvSpPr>
            <a:spLocks noGrp="1" noChangeArrowheads="1"/>
          </p:cNvSpPr>
          <p:nvPr>
            <p:ph idx="1"/>
          </p:nvPr>
        </p:nvSpPr>
        <p:spPr/>
        <p:txBody>
          <a:bodyPr>
            <a:normAutofit fontScale="85000" lnSpcReduction="10000"/>
          </a:bodyPr>
          <a:lstStyle/>
          <a:p>
            <a:r>
              <a:rPr lang="en-US" dirty="0"/>
              <a:t>Rely on:</a:t>
            </a:r>
          </a:p>
          <a:p>
            <a:pPr lvl="1"/>
            <a:r>
              <a:rPr lang="en-US" dirty="0"/>
              <a:t>nature of the algorithm</a:t>
            </a:r>
          </a:p>
          <a:p>
            <a:pPr lvl="1"/>
            <a:r>
              <a:rPr lang="en-US" dirty="0"/>
              <a:t>some knowledge of the general characteristics of the plaintext</a:t>
            </a:r>
          </a:p>
          <a:p>
            <a:pPr lvl="1"/>
            <a:r>
              <a:rPr lang="en-US" dirty="0"/>
              <a:t>some sample plaintext-</a:t>
            </a:r>
            <a:r>
              <a:rPr lang="en-US" dirty="0" err="1"/>
              <a:t>ciphertext</a:t>
            </a:r>
            <a:r>
              <a:rPr lang="en-US" dirty="0"/>
              <a:t> pairs</a:t>
            </a:r>
          </a:p>
          <a:p>
            <a:r>
              <a:rPr lang="en-US" dirty="0"/>
              <a:t>Exploits the </a:t>
            </a:r>
          </a:p>
          <a:p>
            <a:pPr lvl="1"/>
            <a:r>
              <a:rPr lang="en-US" dirty="0"/>
              <a:t>characteristics of the algorithm to attempt to deduce a specific plaintext or the key being used</a:t>
            </a:r>
          </a:p>
          <a:p>
            <a:r>
              <a:rPr lang="en-US" dirty="0"/>
              <a:t>If successful </a:t>
            </a:r>
          </a:p>
          <a:p>
            <a:pPr lvl="1"/>
            <a:r>
              <a:rPr lang="en-US" dirty="0"/>
              <a:t>all future and past messages encrypted with that key are compromised</a:t>
            </a:r>
          </a:p>
        </p:txBody>
      </p:sp>
      <p:sp>
        <p:nvSpPr>
          <p:cNvPr id="2" name="Slide Number Placeholder 1"/>
          <p:cNvSpPr>
            <a:spLocks noGrp="1"/>
          </p:cNvSpPr>
          <p:nvPr>
            <p:ph type="sldNum" sz="quarter" idx="12"/>
          </p:nvPr>
        </p:nvSpPr>
        <p:spPr/>
        <p:txBody>
          <a:bodyPr/>
          <a:lstStyle/>
          <a:p>
            <a:fld id="{DAF22AC9-109E-4E4D-92F9-530E51D9A3A2}" type="slidenum">
              <a:rPr lang="he-IL" smtClean="0"/>
              <a:t>26</a:t>
            </a:fld>
            <a:endParaRPr lang="he-IL"/>
          </a:p>
        </p:txBody>
      </p:sp>
    </p:spTree>
    <p:extLst>
      <p:ext uri="{BB962C8B-B14F-4D97-AF65-F5344CB8AC3E}">
        <p14:creationId xmlns:p14="http://schemas.microsoft.com/office/powerpoint/2010/main" val="3448426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US" dirty="0"/>
              <a:t>Brute-Force Attack</a:t>
            </a:r>
          </a:p>
        </p:txBody>
      </p:sp>
      <p:sp>
        <p:nvSpPr>
          <p:cNvPr id="200707" name="Rectangle 3"/>
          <p:cNvSpPr>
            <a:spLocks noGrp="1" noChangeArrowheads="1"/>
          </p:cNvSpPr>
          <p:nvPr>
            <p:ph idx="1"/>
          </p:nvPr>
        </p:nvSpPr>
        <p:spPr/>
        <p:txBody>
          <a:bodyPr>
            <a:normAutofit/>
          </a:bodyPr>
          <a:lstStyle/>
          <a:p>
            <a:r>
              <a:rPr lang="en-US" dirty="0"/>
              <a:t>Try all possible keys on some </a:t>
            </a:r>
            <a:r>
              <a:rPr lang="en-US" dirty="0" err="1"/>
              <a:t>ciphertext</a:t>
            </a:r>
            <a:endParaRPr lang="en-US" dirty="0"/>
          </a:p>
          <a:p>
            <a:endParaRPr lang="he-IL" dirty="0"/>
          </a:p>
          <a:p>
            <a:r>
              <a:rPr lang="en-US" dirty="0"/>
              <a:t>Try until an intelligible translation into plaintext is obtained</a:t>
            </a:r>
          </a:p>
          <a:p>
            <a:endParaRPr lang="en-US" dirty="0"/>
          </a:p>
          <a:p>
            <a:r>
              <a:rPr lang="en-US" dirty="0"/>
              <a:t>On average half of all possible keys must be tried to achieve success</a:t>
            </a:r>
          </a:p>
        </p:txBody>
      </p:sp>
      <p:sp>
        <p:nvSpPr>
          <p:cNvPr id="2" name="Slide Number Placeholder 1"/>
          <p:cNvSpPr>
            <a:spLocks noGrp="1"/>
          </p:cNvSpPr>
          <p:nvPr>
            <p:ph type="sldNum" sz="quarter" idx="12"/>
          </p:nvPr>
        </p:nvSpPr>
        <p:spPr/>
        <p:txBody>
          <a:bodyPr/>
          <a:lstStyle/>
          <a:p>
            <a:fld id="{DAF22AC9-109E-4E4D-92F9-530E51D9A3A2}" type="slidenum">
              <a:rPr lang="he-IL" smtClean="0"/>
              <a:t>27</a:t>
            </a:fld>
            <a:endParaRPr lang="he-IL"/>
          </a:p>
        </p:txBody>
      </p:sp>
    </p:spTree>
    <p:extLst>
      <p:ext uri="{BB962C8B-B14F-4D97-AF65-F5344CB8AC3E}">
        <p14:creationId xmlns:p14="http://schemas.microsoft.com/office/powerpoint/2010/main" val="3953957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341784"/>
            <a:ext cx="8229600" cy="1143000"/>
          </a:xfrm>
        </p:spPr>
        <p:txBody>
          <a:bodyPr>
            <a:noAutofit/>
          </a:bodyPr>
          <a:lstStyle/>
          <a:p>
            <a:r>
              <a:rPr lang="en-US" sz="4000" dirty="0"/>
              <a:t>Average Time Required for Exhaustive Key Search</a:t>
            </a:r>
            <a:br>
              <a:rPr lang="en-US" sz="4000" dirty="0"/>
            </a:br>
            <a:endParaRPr lang="en-US" sz="2000" dirty="0"/>
          </a:p>
        </p:txBody>
      </p:sp>
      <p:graphicFrame>
        <p:nvGraphicFramePr>
          <p:cNvPr id="25602" name="Object 2"/>
          <p:cNvGraphicFramePr>
            <a:graphicFrameLocks noChangeAspect="1"/>
          </p:cNvGraphicFramePr>
          <p:nvPr>
            <p:extLst>
              <p:ext uri="{D42A27DB-BD31-4B8C-83A1-F6EECF244321}">
                <p14:modId xmlns:p14="http://schemas.microsoft.com/office/powerpoint/2010/main" val="4271890650"/>
              </p:ext>
            </p:extLst>
          </p:nvPr>
        </p:nvGraphicFramePr>
        <p:xfrm>
          <a:off x="190937" y="2820947"/>
          <a:ext cx="8701543" cy="3560381"/>
        </p:xfrm>
        <a:graphic>
          <a:graphicData uri="http://schemas.openxmlformats.org/presentationml/2006/ole">
            <mc:AlternateContent xmlns:mc="http://schemas.openxmlformats.org/markup-compatibility/2006">
              <mc:Choice xmlns:v="urn:schemas-microsoft-com:vml" Requires="v">
                <p:oleObj spid="_x0000_s4472" name="Document" r:id="rId4" imgW="6083300" imgH="2489200" progId="Word.Document.12">
                  <p:embed/>
                </p:oleObj>
              </mc:Choice>
              <mc:Fallback>
                <p:oleObj name="Document" r:id="rId4" imgW="6083300" imgH="24892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937" y="2820947"/>
                        <a:ext cx="8701543" cy="3560381"/>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DAF22AC9-109E-4E4D-92F9-530E51D9A3A2}" type="slidenum">
              <a:rPr lang="he-IL" smtClean="0"/>
              <a:t>28</a:t>
            </a:fld>
            <a:endParaRPr lang="he-IL"/>
          </a:p>
        </p:txBody>
      </p:sp>
      <p:sp>
        <p:nvSpPr>
          <p:cNvPr id="5" name="Rectangle 3"/>
          <p:cNvSpPr txBox="1">
            <a:spLocks noChangeArrowheads="1"/>
          </p:cNvSpPr>
          <p:nvPr/>
        </p:nvSpPr>
        <p:spPr>
          <a:xfrm>
            <a:off x="457200" y="1628800"/>
            <a:ext cx="8229600" cy="16527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Assuming the decryption takes </a:t>
            </a:r>
          </a:p>
          <a:p>
            <a:pPr lvl="1"/>
            <a:r>
              <a:rPr lang="en-US" dirty="0"/>
              <a:t>1 key in 1 micro-second</a:t>
            </a:r>
          </a:p>
          <a:p>
            <a:pPr lvl="1"/>
            <a:r>
              <a:rPr lang="en-US" dirty="0"/>
              <a:t>1M key in 1 micro second</a:t>
            </a:r>
          </a:p>
          <a:p>
            <a:pPr lvl="1"/>
            <a:endParaRPr lang="en-US" dirty="0"/>
          </a:p>
        </p:txBody>
      </p:sp>
    </p:spTree>
    <p:extLst>
      <p:ext uri="{BB962C8B-B14F-4D97-AF65-F5344CB8AC3E}">
        <p14:creationId xmlns:p14="http://schemas.microsoft.com/office/powerpoint/2010/main" val="417599880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normAutofit fontScale="90000"/>
          </a:bodyPr>
          <a:lstStyle/>
          <a:p>
            <a:r>
              <a:rPr lang="en-US" dirty="0"/>
              <a:t>Comparison of three Popular Symmetric Encryption Algorithms</a:t>
            </a:r>
          </a:p>
        </p:txBody>
      </p:sp>
      <p:graphicFrame>
        <p:nvGraphicFramePr>
          <p:cNvPr id="27650" name="Object 2"/>
          <p:cNvGraphicFramePr>
            <a:graphicFrameLocks noChangeAspect="1"/>
          </p:cNvGraphicFramePr>
          <p:nvPr>
            <p:extLst>
              <p:ext uri="{D42A27DB-BD31-4B8C-83A1-F6EECF244321}">
                <p14:modId xmlns:p14="http://schemas.microsoft.com/office/powerpoint/2010/main" val="77813908"/>
              </p:ext>
            </p:extLst>
          </p:nvPr>
        </p:nvGraphicFramePr>
        <p:xfrm>
          <a:off x="33303" y="3910707"/>
          <a:ext cx="8651875" cy="2540000"/>
        </p:xfrm>
        <a:graphic>
          <a:graphicData uri="http://schemas.openxmlformats.org/presentationml/2006/ole">
            <mc:AlternateContent xmlns:mc="http://schemas.openxmlformats.org/markup-compatibility/2006">
              <mc:Choice xmlns:v="urn:schemas-microsoft-com:vml" Requires="v">
                <p:oleObj spid="_x0000_s5497" name="Document" r:id="rId4" imgW="6096000" imgH="1574800" progId="Word.Document.12">
                  <p:embed/>
                </p:oleObj>
              </mc:Choice>
              <mc:Fallback>
                <p:oleObj name="Document" r:id="rId4" imgW="6096000" imgH="15748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03" y="3910707"/>
                        <a:ext cx="865187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DAF22AC9-109E-4E4D-92F9-530E51D9A3A2}" type="slidenum">
              <a:rPr lang="he-IL" smtClean="0"/>
              <a:t>29</a:t>
            </a:fld>
            <a:endParaRPr lang="he-IL"/>
          </a:p>
        </p:txBody>
      </p:sp>
      <p:sp>
        <p:nvSpPr>
          <p:cNvPr id="5" name="Content Placeholder 11"/>
          <p:cNvSpPr txBox="1">
            <a:spLocks/>
          </p:cNvSpPr>
          <p:nvPr/>
        </p:nvSpPr>
        <p:spPr>
          <a:xfrm>
            <a:off x="457200" y="1604217"/>
            <a:ext cx="8507288" cy="240084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Block cipher - most commonly used in symmetric encryption</a:t>
            </a:r>
          </a:p>
          <a:p>
            <a:r>
              <a:rPr lang="en-US" dirty="0"/>
              <a:t>Input = Fixed-size blocks</a:t>
            </a:r>
          </a:p>
          <a:p>
            <a:r>
              <a:rPr lang="en-US" dirty="0"/>
              <a:t>Output = Fixed-size equals to the input</a:t>
            </a:r>
          </a:p>
        </p:txBody>
      </p:sp>
    </p:spTree>
    <p:extLst>
      <p:ext uri="{BB962C8B-B14F-4D97-AF65-F5344CB8AC3E}">
        <p14:creationId xmlns:p14="http://schemas.microsoft.com/office/powerpoint/2010/main" val="313283263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lstStyle/>
          <a:p>
            <a:r>
              <a:rPr lang="en-US" dirty="0"/>
              <a:t>UC1: Secure communication</a:t>
            </a:r>
          </a:p>
          <a:p>
            <a:endParaRPr lang="en-US" dirty="0"/>
          </a:p>
          <a:p>
            <a:r>
              <a:rPr lang="en-US" dirty="0"/>
              <a:t>UC2: Protect files via encryption</a:t>
            </a:r>
          </a:p>
          <a:p>
            <a:endParaRPr lang="en-US" dirty="0"/>
          </a:p>
          <a:p>
            <a:r>
              <a:rPr lang="en-US" dirty="0"/>
              <a:t>UC3: Secure cloud computing</a:t>
            </a:r>
          </a:p>
          <a:p>
            <a:endParaRPr lang="en-US" dirty="0"/>
          </a:p>
          <a:p>
            <a:r>
              <a:rPr lang="en-US" dirty="0"/>
              <a:t>UC4: </a:t>
            </a:r>
            <a:r>
              <a:rPr lang="en-US" dirty="0" err="1"/>
              <a:t>Blockchain</a:t>
            </a:r>
            <a:r>
              <a:rPr lang="en-US" dirty="0"/>
              <a:t> (bitcoin) </a:t>
            </a:r>
          </a:p>
          <a:p>
            <a:pPr marL="0" indent="0">
              <a:buNone/>
            </a:pP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3</a:t>
            </a:fld>
            <a:endParaRPr lang="he-IL"/>
          </a:p>
        </p:txBody>
      </p:sp>
    </p:spTree>
    <p:extLst>
      <p:ext uri="{BB962C8B-B14F-4D97-AF65-F5344CB8AC3E}">
        <p14:creationId xmlns:p14="http://schemas.microsoft.com/office/powerpoint/2010/main" val="4039028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normAutofit fontScale="90000"/>
          </a:bodyPr>
          <a:lstStyle/>
          <a:p>
            <a:r>
              <a:rPr lang="en-US"/>
              <a:t>Data Encryption Standard (DES)</a:t>
            </a:r>
            <a:endParaRPr lang="en-US" dirty="0"/>
          </a:p>
        </p:txBody>
      </p:sp>
      <p:sp>
        <p:nvSpPr>
          <p:cNvPr id="12" name="Content Placeholder 11"/>
          <p:cNvSpPr>
            <a:spLocks noGrp="1"/>
          </p:cNvSpPr>
          <p:nvPr>
            <p:ph idx="1"/>
          </p:nvPr>
        </p:nvSpPr>
        <p:spPr/>
        <p:txBody>
          <a:bodyPr>
            <a:normAutofit fontScale="47500" lnSpcReduction="20000"/>
          </a:bodyPr>
          <a:lstStyle/>
          <a:p>
            <a:r>
              <a:rPr lang="en-US" sz="6700" dirty="0"/>
              <a:t>Adopted by NIST in 1977</a:t>
            </a:r>
          </a:p>
          <a:p>
            <a:r>
              <a:rPr lang="en-US" sz="6700" dirty="0"/>
              <a:t>Uses </a:t>
            </a:r>
            <a:endParaRPr lang="he-IL" sz="6700" dirty="0"/>
          </a:p>
          <a:p>
            <a:pPr lvl="1"/>
            <a:r>
              <a:rPr lang="en-US" sz="5100" dirty="0"/>
              <a:t>64 bit plaintext block </a:t>
            </a:r>
            <a:endParaRPr lang="he-IL" sz="5100" dirty="0"/>
          </a:p>
          <a:p>
            <a:pPr lvl="1"/>
            <a:r>
              <a:rPr lang="en-US" sz="5100" dirty="0"/>
              <a:t>56 bit key to </a:t>
            </a:r>
            <a:endParaRPr lang="he-IL" sz="5100" dirty="0"/>
          </a:p>
          <a:p>
            <a:pPr lvl="1"/>
            <a:r>
              <a:rPr lang="en-US" sz="5100" dirty="0"/>
              <a:t>produce a 64 bit </a:t>
            </a:r>
            <a:r>
              <a:rPr lang="en-US" sz="5100" dirty="0" err="1"/>
              <a:t>ciphertext</a:t>
            </a:r>
            <a:r>
              <a:rPr lang="en-US" sz="5100" dirty="0"/>
              <a:t> block</a:t>
            </a:r>
          </a:p>
          <a:p>
            <a:r>
              <a:rPr lang="en-US" sz="6700" dirty="0"/>
              <a:t>DES is the most studied encryption algorithm in existence</a:t>
            </a:r>
          </a:p>
          <a:p>
            <a:pPr lvl="1"/>
            <a:r>
              <a:rPr lang="en-US" sz="5900" dirty="0"/>
              <a:t>Electronic Frontier Foundation (EFF) announced in July 1998 that it had broken a DES encryption using the “DES cracker” (250K$ hardware)</a:t>
            </a:r>
          </a:p>
        </p:txBody>
      </p:sp>
      <p:sp>
        <p:nvSpPr>
          <p:cNvPr id="2" name="Slide Number Placeholder 1"/>
          <p:cNvSpPr>
            <a:spLocks noGrp="1"/>
          </p:cNvSpPr>
          <p:nvPr>
            <p:ph type="sldNum" sz="quarter" idx="12"/>
          </p:nvPr>
        </p:nvSpPr>
        <p:spPr/>
        <p:txBody>
          <a:bodyPr/>
          <a:lstStyle/>
          <a:p>
            <a:fld id="{DAF22AC9-109E-4E4D-92F9-530E51D9A3A2}" type="slidenum">
              <a:rPr lang="he-IL" smtClean="0"/>
              <a:pPr/>
              <a:t>30</a:t>
            </a:fld>
            <a:endParaRPr lang="he-IL"/>
          </a:p>
        </p:txBody>
      </p:sp>
    </p:spTree>
    <p:extLst>
      <p:ext uri="{BB962C8B-B14F-4D97-AF65-F5344CB8AC3E}">
        <p14:creationId xmlns:p14="http://schemas.microsoft.com/office/powerpoint/2010/main" val="814375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107504" y="274638"/>
            <a:ext cx="9014522" cy="1143000"/>
          </a:xfrm>
        </p:spPr>
        <p:txBody>
          <a:bodyPr>
            <a:normAutofit/>
          </a:bodyPr>
          <a:lstStyle/>
          <a:p>
            <a:r>
              <a:rPr lang="en-US" sz="3200" dirty="0"/>
              <a:t>How does DES work? (</a:t>
            </a:r>
            <a:r>
              <a:rPr lang="en-US" sz="3200" dirty="0" err="1"/>
              <a:t>Feistel</a:t>
            </a:r>
            <a:r>
              <a:rPr lang="en-US" sz="3200" dirty="0"/>
              <a:t> Network) </a:t>
            </a:r>
            <a:r>
              <a:rPr lang="en-US" sz="2000" dirty="0"/>
              <a:t>[597]</a:t>
            </a:r>
          </a:p>
        </p:txBody>
      </p:sp>
      <p:sp>
        <p:nvSpPr>
          <p:cNvPr id="12" name="Content Placeholder 11"/>
          <p:cNvSpPr>
            <a:spLocks noGrp="1"/>
          </p:cNvSpPr>
          <p:nvPr>
            <p:ph idx="1"/>
          </p:nvPr>
        </p:nvSpPr>
        <p:spPr>
          <a:xfrm>
            <a:off x="0" y="1248319"/>
            <a:ext cx="5724128" cy="5495131"/>
          </a:xfrm>
        </p:spPr>
        <p:txBody>
          <a:bodyPr>
            <a:normAutofit/>
          </a:bodyPr>
          <a:lstStyle/>
          <a:p>
            <a:pPr lvl="0"/>
            <a:r>
              <a:rPr lang="en-US" sz="1500" dirty="0"/>
              <a:t>Plaintext is a block of length 2w bits</a:t>
            </a:r>
          </a:p>
          <a:p>
            <a:pPr marL="0" lvl="0" indent="0">
              <a:buNone/>
            </a:pPr>
            <a:endParaRPr lang="en-US" sz="1500" dirty="0"/>
          </a:p>
          <a:p>
            <a:pPr lvl="0"/>
            <a:r>
              <a:rPr lang="en-US" sz="1500" dirty="0"/>
              <a:t>K is the Key (seed) from which the subkeys </a:t>
            </a:r>
            <a:r>
              <a:rPr lang="en-US" sz="1500" dirty="0" err="1"/>
              <a:t>ki</a:t>
            </a:r>
            <a:r>
              <a:rPr lang="en-US" sz="1500" dirty="0"/>
              <a:t> are being generated using a generation algorithm.</a:t>
            </a:r>
          </a:p>
          <a:p>
            <a:pPr lvl="0"/>
            <a:endParaRPr lang="en-US" sz="1500" dirty="0"/>
          </a:p>
          <a:p>
            <a:pPr lvl="0"/>
            <a:r>
              <a:rPr lang="en-US" sz="1500" dirty="0"/>
              <a:t>Plaintext is divided into two halves of length w: L0 and R0.</a:t>
            </a:r>
          </a:p>
          <a:p>
            <a:pPr lvl="0"/>
            <a:endParaRPr lang="en-US" sz="1500" dirty="0"/>
          </a:p>
          <a:p>
            <a:pPr lvl="0"/>
            <a:r>
              <a:rPr lang="en-US" sz="1500" dirty="0"/>
              <a:t>F is a function that combines between </a:t>
            </a:r>
            <a:r>
              <a:rPr lang="en-US" sz="1500" dirty="0" err="1"/>
              <a:t>R</a:t>
            </a:r>
            <a:r>
              <a:rPr lang="en-US" sz="1200" dirty="0" err="1"/>
              <a:t>i</a:t>
            </a:r>
            <a:r>
              <a:rPr lang="en-US" sz="1500" dirty="0"/>
              <a:t> and K</a:t>
            </a:r>
            <a:r>
              <a:rPr lang="en-US" sz="1200" dirty="0"/>
              <a:t>i</a:t>
            </a:r>
            <a:r>
              <a:rPr lang="en-US" sz="1500" dirty="0"/>
              <a:t> </a:t>
            </a:r>
          </a:p>
          <a:p>
            <a:pPr lvl="0"/>
            <a:endParaRPr lang="en-US" sz="1500" dirty="0"/>
          </a:p>
          <a:p>
            <a:pPr lvl="0"/>
            <a:r>
              <a:rPr lang="en-US" sz="1500" dirty="0"/>
              <a:t>N –rounds, and the steps are:</a:t>
            </a:r>
            <a:endParaRPr lang="en-US" sz="1200" dirty="0"/>
          </a:p>
          <a:p>
            <a:pPr marL="0" lvl="0" indent="0">
              <a:buNone/>
            </a:pPr>
            <a:endParaRPr lang="en-US" sz="1200" dirty="0"/>
          </a:p>
          <a:p>
            <a:pPr lvl="0"/>
            <a:endParaRPr lang="en-US" sz="1200" dirty="0"/>
          </a:p>
        </p:txBody>
      </p:sp>
      <p:sp>
        <p:nvSpPr>
          <p:cNvPr id="2" name="Slide Number Placeholder 1"/>
          <p:cNvSpPr>
            <a:spLocks noGrp="1"/>
          </p:cNvSpPr>
          <p:nvPr>
            <p:ph type="sldNum" sz="quarter" idx="12"/>
          </p:nvPr>
        </p:nvSpPr>
        <p:spPr/>
        <p:txBody>
          <a:bodyPr/>
          <a:lstStyle/>
          <a:p>
            <a:fld id="{DAF22AC9-109E-4E4D-92F9-530E51D9A3A2}" type="slidenum">
              <a:rPr lang="he-IL" smtClean="0"/>
              <a:t>31</a:t>
            </a:fld>
            <a:endParaRPr lang="he-IL"/>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209" y="1124744"/>
            <a:ext cx="3618817" cy="5289040"/>
          </a:xfrm>
          <a:prstGeom prst="rect">
            <a:avLst/>
          </a:prstGeom>
        </p:spPr>
      </p:pic>
      <p:pic>
        <p:nvPicPr>
          <p:cNvPr id="6" name="Picture 5"/>
          <p:cNvPicPr>
            <a:picLocks noChangeAspect="1"/>
          </p:cNvPicPr>
          <p:nvPr/>
        </p:nvPicPr>
        <p:blipFill>
          <a:blip r:embed="rId4"/>
          <a:stretch>
            <a:fillRect/>
          </a:stretch>
        </p:blipFill>
        <p:spPr>
          <a:xfrm>
            <a:off x="683568" y="3995884"/>
            <a:ext cx="4608562" cy="2517640"/>
          </a:xfrm>
          <a:prstGeom prst="rect">
            <a:avLst/>
          </a:prstGeom>
        </p:spPr>
      </p:pic>
    </p:spTree>
    <p:extLst>
      <p:ext uri="{BB962C8B-B14F-4D97-AF65-F5344CB8AC3E}">
        <p14:creationId xmlns:p14="http://schemas.microsoft.com/office/powerpoint/2010/main" val="2964632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a:t>Triple DES (3DES)</a:t>
            </a:r>
            <a:endParaRPr lang="en-US" dirty="0"/>
          </a:p>
        </p:txBody>
      </p:sp>
      <p:sp>
        <p:nvSpPr>
          <p:cNvPr id="234499" name="Rectangle 3"/>
          <p:cNvSpPr>
            <a:spLocks noGrp="1" noChangeArrowheads="1"/>
          </p:cNvSpPr>
          <p:nvPr>
            <p:ph idx="1"/>
          </p:nvPr>
        </p:nvSpPr>
        <p:spPr>
          <a:xfrm>
            <a:off x="457200" y="1600199"/>
            <a:ext cx="8229600" cy="4853137"/>
          </a:xfrm>
        </p:spPr>
        <p:txBody>
          <a:bodyPr>
            <a:normAutofit fontScale="25000" lnSpcReduction="20000"/>
          </a:bodyPr>
          <a:lstStyle/>
          <a:p>
            <a:r>
              <a:rPr lang="en-US" sz="12800" dirty="0"/>
              <a:t>Repeats basic DES algorithm three times using either two or three unique keys</a:t>
            </a:r>
          </a:p>
          <a:p>
            <a:r>
              <a:rPr lang="en-US" sz="12800" dirty="0"/>
              <a:t>First standardized for use in financial applications in ANSI standard X9.17</a:t>
            </a:r>
          </a:p>
          <a:p>
            <a:r>
              <a:rPr lang="en-US" sz="12800" dirty="0"/>
              <a:t>Attractions:</a:t>
            </a:r>
          </a:p>
          <a:p>
            <a:pPr lvl="1"/>
            <a:r>
              <a:rPr lang="en-US" sz="8600" dirty="0"/>
              <a:t>168-bit key length overcomes the vulnerability to brute-force attack of DES</a:t>
            </a:r>
          </a:p>
          <a:p>
            <a:pPr lvl="1"/>
            <a:r>
              <a:rPr lang="en-US" sz="8600" dirty="0"/>
              <a:t>underlying encryption algorithm is the same as in DES</a:t>
            </a:r>
            <a:endParaRPr lang="en-US" sz="2500" dirty="0"/>
          </a:p>
          <a:p>
            <a:r>
              <a:rPr lang="en-US" sz="12800" dirty="0"/>
              <a:t>Drawbacks:</a:t>
            </a:r>
          </a:p>
          <a:p>
            <a:pPr lvl="1"/>
            <a:r>
              <a:rPr lang="en-US" sz="8600" dirty="0"/>
              <a:t>algorithm is slow in software</a:t>
            </a:r>
          </a:p>
          <a:p>
            <a:pPr lvl="1"/>
            <a:r>
              <a:rPr lang="en-US" sz="8600" dirty="0"/>
              <a:t>uses a 64-bit block size</a:t>
            </a:r>
          </a:p>
        </p:txBody>
      </p:sp>
      <p:sp>
        <p:nvSpPr>
          <p:cNvPr id="2" name="Slide Number Placeholder 1"/>
          <p:cNvSpPr>
            <a:spLocks noGrp="1"/>
          </p:cNvSpPr>
          <p:nvPr>
            <p:ph type="sldNum" sz="quarter" idx="12"/>
          </p:nvPr>
        </p:nvSpPr>
        <p:spPr/>
        <p:txBody>
          <a:bodyPr/>
          <a:lstStyle/>
          <a:p>
            <a:fld id="{DAF22AC9-109E-4E4D-92F9-530E51D9A3A2}" type="slidenum">
              <a:rPr lang="he-IL" smtClean="0"/>
              <a:t>32</a:t>
            </a:fld>
            <a:endParaRPr lang="he-IL"/>
          </a:p>
        </p:txBody>
      </p:sp>
    </p:spTree>
    <p:extLst>
      <p:ext uri="{BB962C8B-B14F-4D97-AF65-F5344CB8AC3E}">
        <p14:creationId xmlns:p14="http://schemas.microsoft.com/office/powerpoint/2010/main" val="1666989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dirty="0"/>
              <a:t>3DES – Scheme </a:t>
            </a:r>
            <a:r>
              <a:rPr lang="en-US" sz="2000" dirty="0"/>
              <a:t>[630]</a:t>
            </a:r>
          </a:p>
        </p:txBody>
      </p:sp>
      <p:sp>
        <p:nvSpPr>
          <p:cNvPr id="2" name="Slide Number Placeholder 1"/>
          <p:cNvSpPr>
            <a:spLocks noGrp="1"/>
          </p:cNvSpPr>
          <p:nvPr>
            <p:ph type="sldNum" sz="quarter" idx="12"/>
          </p:nvPr>
        </p:nvSpPr>
        <p:spPr/>
        <p:txBody>
          <a:bodyPr/>
          <a:lstStyle/>
          <a:p>
            <a:fld id="{DAF22AC9-109E-4E4D-92F9-530E51D9A3A2}" type="slidenum">
              <a:rPr lang="he-IL" smtClean="0"/>
              <a:t>33</a:t>
            </a:fld>
            <a:endParaRPr lang="he-IL"/>
          </a:p>
        </p:txBody>
      </p:sp>
      <p:pic>
        <p:nvPicPr>
          <p:cNvPr id="5" name="Picture 4"/>
          <p:cNvPicPr>
            <a:picLocks noChangeAspect="1"/>
          </p:cNvPicPr>
          <p:nvPr/>
        </p:nvPicPr>
        <p:blipFill>
          <a:blip r:embed="rId3"/>
          <a:stretch>
            <a:fillRect/>
          </a:stretch>
        </p:blipFill>
        <p:spPr>
          <a:xfrm>
            <a:off x="1739889" y="1174247"/>
            <a:ext cx="5884515" cy="5425493"/>
          </a:xfrm>
          <a:prstGeom prst="rect">
            <a:avLst/>
          </a:prstGeom>
        </p:spPr>
      </p:pic>
    </p:spTree>
    <p:extLst>
      <p:ext uri="{BB962C8B-B14F-4D97-AF65-F5344CB8AC3E}">
        <p14:creationId xmlns:p14="http://schemas.microsoft.com/office/powerpoint/2010/main" val="197945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274638"/>
            <a:ext cx="9144000" cy="1143000"/>
          </a:xfrm>
        </p:spPr>
        <p:txBody>
          <a:bodyPr>
            <a:normAutofit fontScale="90000"/>
          </a:bodyPr>
          <a:lstStyle/>
          <a:p>
            <a:r>
              <a:rPr lang="en-US" dirty="0"/>
              <a:t>Advanced Encryption Standard(AES)</a:t>
            </a:r>
          </a:p>
        </p:txBody>
      </p:sp>
      <p:sp>
        <p:nvSpPr>
          <p:cNvPr id="3" name="Content Placeholder 2"/>
          <p:cNvSpPr>
            <a:spLocks noGrp="1"/>
          </p:cNvSpPr>
          <p:nvPr>
            <p:ph idx="1"/>
          </p:nvPr>
        </p:nvSpPr>
        <p:spPr>
          <a:xfrm>
            <a:off x="435772" y="1847946"/>
            <a:ext cx="8748464" cy="4712347"/>
          </a:xfrm>
        </p:spPr>
        <p:txBody>
          <a:bodyPr>
            <a:normAutofit fontScale="92500" lnSpcReduction="10000"/>
          </a:bodyPr>
          <a:lstStyle/>
          <a:p>
            <a:r>
              <a:rPr lang="en-US" sz="3500" dirty="0"/>
              <a:t>NIST call for proposal for a new Advanced Encryption Standard (AES) in 1997</a:t>
            </a:r>
          </a:p>
          <a:p>
            <a:r>
              <a:rPr lang="en-US" sz="3500" dirty="0"/>
              <a:t>Selected </a:t>
            </a:r>
            <a:r>
              <a:rPr lang="en-US" sz="3500" dirty="0" err="1"/>
              <a:t>Rijndeal</a:t>
            </a:r>
            <a:r>
              <a:rPr lang="en-US" sz="3500" dirty="0"/>
              <a:t> in Nov. 2001 (also known as AES)</a:t>
            </a:r>
          </a:p>
          <a:p>
            <a:r>
              <a:rPr lang="en-US" sz="3500" dirty="0"/>
              <a:t>Advantages:</a:t>
            </a:r>
          </a:p>
          <a:p>
            <a:pPr lvl="1"/>
            <a:r>
              <a:rPr lang="en-US" dirty="0"/>
              <a:t>Faster than 3DES</a:t>
            </a:r>
          </a:p>
          <a:p>
            <a:pPr lvl="1"/>
            <a:r>
              <a:rPr lang="en-US" dirty="0"/>
              <a:t>security strength equal or better than 3DES</a:t>
            </a:r>
          </a:p>
          <a:p>
            <a:pPr lvl="1"/>
            <a:r>
              <a:rPr lang="en-US" dirty="0"/>
              <a:t>symmetric block cypher</a:t>
            </a:r>
          </a:p>
          <a:p>
            <a:pPr lvl="1"/>
            <a:r>
              <a:rPr lang="en-US" dirty="0"/>
              <a:t>Larger Blocks: 128bit blocks </a:t>
            </a:r>
          </a:p>
          <a:p>
            <a:pPr lvl="1"/>
            <a:r>
              <a:rPr lang="en-US" dirty="0"/>
              <a:t>Longer keys: </a:t>
            </a:r>
            <a:r>
              <a:rPr lang="en-US" b="1" u="sng" dirty="0"/>
              <a:t>128</a:t>
            </a:r>
            <a:r>
              <a:rPr lang="en-US" dirty="0"/>
              <a:t>/192/256 bit key</a:t>
            </a:r>
          </a:p>
        </p:txBody>
      </p:sp>
      <p:sp>
        <p:nvSpPr>
          <p:cNvPr id="2" name="Slide Number Placeholder 1"/>
          <p:cNvSpPr>
            <a:spLocks noGrp="1"/>
          </p:cNvSpPr>
          <p:nvPr>
            <p:ph type="sldNum" sz="quarter" idx="12"/>
          </p:nvPr>
        </p:nvSpPr>
        <p:spPr/>
        <p:txBody>
          <a:bodyPr/>
          <a:lstStyle/>
          <a:p>
            <a:fld id="{DAF22AC9-109E-4E4D-92F9-530E51D9A3A2}" type="slidenum">
              <a:rPr lang="he-IL" smtClean="0"/>
              <a:t>34</a:t>
            </a:fld>
            <a:endParaRPr lang="he-IL"/>
          </a:p>
        </p:txBody>
      </p:sp>
    </p:spTree>
    <p:extLst>
      <p:ext uri="{BB962C8B-B14F-4D97-AF65-F5344CB8AC3E}">
        <p14:creationId xmlns:p14="http://schemas.microsoft.com/office/powerpoint/2010/main" val="3470941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Encryption Types</a:t>
            </a:r>
          </a:p>
        </p:txBody>
      </p:sp>
      <p:sp>
        <p:nvSpPr>
          <p:cNvPr id="3" name="Content Placeholder 2"/>
          <p:cNvSpPr>
            <a:spLocks noGrp="1"/>
          </p:cNvSpPr>
          <p:nvPr>
            <p:ph idx="1"/>
          </p:nvPr>
        </p:nvSpPr>
        <p:spPr/>
        <p:txBody>
          <a:bodyPr>
            <a:normAutofit/>
          </a:bodyPr>
          <a:lstStyle/>
          <a:p>
            <a:r>
              <a:rPr lang="en-US" dirty="0"/>
              <a:t>Block Cipher</a:t>
            </a:r>
          </a:p>
          <a:p>
            <a:pPr lvl="1"/>
            <a:r>
              <a:rPr lang="en-US" dirty="0"/>
              <a:t>Processes the input one block of elements at a time and produces an output block for each input block.</a:t>
            </a:r>
          </a:p>
          <a:p>
            <a:pPr lvl="1"/>
            <a:r>
              <a:rPr lang="en-US" dirty="0"/>
              <a:t>Implemented via different modes.</a:t>
            </a:r>
          </a:p>
          <a:p>
            <a:r>
              <a:rPr lang="en-US" dirty="0"/>
              <a:t>Stream cipher</a:t>
            </a:r>
          </a:p>
          <a:p>
            <a:pPr lvl="1"/>
            <a:r>
              <a:rPr lang="en-US" dirty="0"/>
              <a:t>Encrypts plaintext one byte at a time (also other units) </a:t>
            </a:r>
          </a:p>
          <a:p>
            <a:pPr lvl="1"/>
            <a:r>
              <a:rPr lang="en-US" dirty="0"/>
              <a:t>Processes the input elements continuously</a:t>
            </a:r>
          </a:p>
          <a:p>
            <a:pPr lvl="1"/>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35</a:t>
            </a:fld>
            <a:endParaRPr lang="he-IL"/>
          </a:p>
        </p:txBody>
      </p:sp>
    </p:spTree>
    <p:extLst>
      <p:ext uri="{BB962C8B-B14F-4D97-AF65-F5344CB8AC3E}">
        <p14:creationId xmlns:p14="http://schemas.microsoft.com/office/powerpoint/2010/main" val="37655749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Modes of Operation </a:t>
            </a:r>
            <a:r>
              <a:rPr lang="en-US" sz="2000" dirty="0"/>
              <a:t>[612]</a:t>
            </a:r>
          </a:p>
        </p:txBody>
      </p:sp>
      <p:pic>
        <p:nvPicPr>
          <p:cNvPr id="3" name="Picture 2"/>
          <p:cNvPicPr>
            <a:picLocks noChangeAspect="1" noChangeArrowheads="1"/>
          </p:cNvPicPr>
          <p:nvPr>
            <p:extLst/>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340768"/>
            <a:ext cx="6252046" cy="5140451"/>
          </a:xfrm>
          <a:prstGeom prst="rect">
            <a:avLst/>
          </a:prstGeom>
          <a:noFill/>
          <a:ln>
            <a:noFill/>
          </a:ln>
          <a:effectLst/>
          <a:extLst/>
        </p:spPr>
      </p:pic>
      <p:sp>
        <p:nvSpPr>
          <p:cNvPr id="2" name="Slide Number Placeholder 1"/>
          <p:cNvSpPr>
            <a:spLocks noGrp="1"/>
          </p:cNvSpPr>
          <p:nvPr>
            <p:ph type="sldNum" sz="quarter" idx="12"/>
          </p:nvPr>
        </p:nvSpPr>
        <p:spPr/>
        <p:txBody>
          <a:bodyPr/>
          <a:lstStyle/>
          <a:p>
            <a:pPr>
              <a:defRPr/>
            </a:pPr>
            <a:fld id="{897D5AAA-4AEE-AB49-8700-AF78DF6B5517}" type="slidenum">
              <a:rPr lang="en-US" smtClean="0"/>
              <a:pPr>
                <a:defRPr/>
              </a:pPr>
              <a:t>36</a:t>
            </a:fld>
            <a:endParaRPr lang="en-US"/>
          </a:p>
        </p:txBody>
      </p:sp>
    </p:spTree>
    <p:extLst>
      <p:ext uri="{BB962C8B-B14F-4D97-AF65-F5344CB8AC3E}">
        <p14:creationId xmlns:p14="http://schemas.microsoft.com/office/powerpoint/2010/main" val="2266850698"/>
      </p:ext>
    </p:extLst>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f3.pdf"/>
          <p:cNvPicPr>
            <a:picLocks noChangeAspect="1"/>
          </p:cNvPicPr>
          <p:nvPr/>
        </p:nvPicPr>
        <p:blipFill rotWithShape="1">
          <a:blip r:embed="rId3" cstate="print">
            <a:extLst>
              <a:ext uri="{28A0092B-C50C-407E-A947-70E740481C1C}">
                <a14:useLocalDpi xmlns:a14="http://schemas.microsoft.com/office/drawing/2010/main" val="0"/>
              </a:ext>
            </a:extLst>
          </a:blip>
          <a:srcRect t="13704" b="8641"/>
          <a:stretch/>
        </p:blipFill>
        <p:spPr bwMode="auto">
          <a:xfrm>
            <a:off x="1754563" y="4302318"/>
            <a:ext cx="6160451" cy="2419155"/>
          </a:xfrm>
          <a:prstGeom prst="rect">
            <a:avLst/>
          </a:prstGeom>
          <a:solidFill>
            <a:schemeClr val="bg1"/>
          </a:solidFill>
          <a:ln w="9525">
            <a:noFill/>
            <a:miter lim="800000"/>
            <a:headEnd/>
            <a:tailEnd/>
          </a:ln>
        </p:spPr>
      </p:pic>
      <p:sp>
        <p:nvSpPr>
          <p:cNvPr id="227330" name="Rectangle 2"/>
          <p:cNvSpPr>
            <a:spLocks noGrp="1" noChangeArrowheads="1"/>
          </p:cNvSpPr>
          <p:nvPr>
            <p:ph type="title"/>
          </p:nvPr>
        </p:nvSpPr>
        <p:spPr/>
        <p:txBody>
          <a:bodyPr/>
          <a:lstStyle/>
          <a:p>
            <a:r>
              <a:rPr lang="en-US"/>
              <a:t>Block Cipher Encryption</a:t>
            </a:r>
            <a:endParaRPr lang="en-US" dirty="0"/>
          </a:p>
        </p:txBody>
      </p:sp>
      <p:sp>
        <p:nvSpPr>
          <p:cNvPr id="3" name="Content Placeholder 2"/>
          <p:cNvSpPr>
            <a:spLocks noGrp="1"/>
          </p:cNvSpPr>
          <p:nvPr>
            <p:ph idx="1"/>
          </p:nvPr>
        </p:nvSpPr>
        <p:spPr>
          <a:xfrm>
            <a:off x="457200" y="1600200"/>
            <a:ext cx="8507288" cy="4525963"/>
          </a:xfrm>
        </p:spPr>
        <p:txBody>
          <a:bodyPr>
            <a:normAutofit/>
          </a:bodyPr>
          <a:lstStyle/>
          <a:p>
            <a:pPr lvl="0"/>
            <a:r>
              <a:rPr lang="en-US" sz="2400" dirty="0"/>
              <a:t>Processes the input one block of elements at a time and produces an output block for each input block</a:t>
            </a:r>
          </a:p>
          <a:p>
            <a:r>
              <a:rPr lang="en-US" sz="2400" dirty="0"/>
              <a:t>Plaintext is handled using Electronic Code Book (ECB)  </a:t>
            </a:r>
            <a:br>
              <a:rPr lang="en-US" sz="2400" dirty="0"/>
            </a:br>
            <a:r>
              <a:rPr lang="en-US" sz="2400" dirty="0"/>
              <a:t>For lengthy messages ECB mode is not secure especially if:</a:t>
            </a:r>
          </a:p>
          <a:p>
            <a:pPr lvl="1"/>
            <a:r>
              <a:rPr lang="en-US" sz="2000" dirty="0"/>
              <a:t>it is known that messages starts with certain predefined fields</a:t>
            </a:r>
          </a:p>
          <a:p>
            <a:pPr lvl="1"/>
            <a:r>
              <a:rPr lang="en-US" sz="2000" dirty="0"/>
              <a:t>keys are being reused</a:t>
            </a:r>
          </a:p>
        </p:txBody>
      </p:sp>
      <p:sp>
        <p:nvSpPr>
          <p:cNvPr id="2" name="Slide Number Placeholder 1"/>
          <p:cNvSpPr>
            <a:spLocks noGrp="1"/>
          </p:cNvSpPr>
          <p:nvPr>
            <p:ph type="sldNum" sz="quarter" idx="12"/>
          </p:nvPr>
        </p:nvSpPr>
        <p:spPr/>
        <p:txBody>
          <a:bodyPr/>
          <a:lstStyle/>
          <a:p>
            <a:fld id="{DAF22AC9-109E-4E4D-92F9-530E51D9A3A2}" type="slidenum">
              <a:rPr lang="he-IL" smtClean="0"/>
              <a:pPr/>
              <a:t>37</a:t>
            </a:fld>
            <a:endParaRPr lang="he-IL"/>
          </a:p>
        </p:txBody>
      </p:sp>
    </p:spTree>
    <p:extLst>
      <p:ext uri="{BB962C8B-B14F-4D97-AF65-F5344CB8AC3E}">
        <p14:creationId xmlns:p14="http://schemas.microsoft.com/office/powerpoint/2010/main" val="34748061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Practical Security Issues</a:t>
            </a:r>
            <a:endParaRPr lang="en-US" dirty="0"/>
          </a:p>
        </p:txBody>
      </p:sp>
      <p:sp>
        <p:nvSpPr>
          <p:cNvPr id="3" name="Content Placeholder 2"/>
          <p:cNvSpPr>
            <a:spLocks noGrp="1"/>
          </p:cNvSpPr>
          <p:nvPr>
            <p:ph idx="1"/>
          </p:nvPr>
        </p:nvSpPr>
        <p:spPr>
          <a:xfrm>
            <a:off x="251520" y="1600200"/>
            <a:ext cx="8784976" cy="4925144"/>
          </a:xfrm>
        </p:spPr>
        <p:txBody>
          <a:bodyPr>
            <a:normAutofit fontScale="70000" lnSpcReduction="20000"/>
          </a:bodyPr>
          <a:lstStyle/>
          <a:p>
            <a:r>
              <a:rPr lang="en-US" dirty="0"/>
              <a:t>Typically symmetric encryption is applied to a unit of data larger than a single 64-bit or 128-bit block</a:t>
            </a:r>
          </a:p>
          <a:p>
            <a:endParaRPr lang="en-US" dirty="0"/>
          </a:p>
          <a:p>
            <a:r>
              <a:rPr lang="en-US" dirty="0"/>
              <a:t>Electronic codebook (ECB) mode is the simplest approach to multiple-block encryption</a:t>
            </a:r>
          </a:p>
          <a:p>
            <a:pPr lvl="1"/>
            <a:r>
              <a:rPr lang="en-US" dirty="0"/>
              <a:t>each block of plaintext is encrypted using the same key</a:t>
            </a:r>
          </a:p>
          <a:p>
            <a:pPr lvl="1"/>
            <a:r>
              <a:rPr lang="en-US" dirty="0"/>
              <a:t>cryptanalysts may be able to exploit regularities in the plaintext</a:t>
            </a:r>
          </a:p>
          <a:p>
            <a:pPr lvl="1"/>
            <a:endParaRPr lang="en-US" dirty="0"/>
          </a:p>
          <a:p>
            <a:r>
              <a:rPr lang="en-US" dirty="0"/>
              <a:t>Modes of operation</a:t>
            </a:r>
          </a:p>
          <a:p>
            <a:pPr lvl="1"/>
            <a:r>
              <a:rPr lang="en-US" dirty="0"/>
              <a:t>Alternative techniques developed to increase the security of symmetric block encryption for large sequences</a:t>
            </a:r>
          </a:p>
          <a:p>
            <a:pPr lvl="1"/>
            <a:r>
              <a:rPr lang="en-US" dirty="0"/>
              <a:t>Overcomes the weaknesses of ECB</a:t>
            </a:r>
          </a:p>
          <a:p>
            <a:pPr lvl="1"/>
            <a:r>
              <a:rPr lang="en-US" dirty="0"/>
              <a:t>To increase security for lengthy messages we use Stream Cipher</a:t>
            </a:r>
          </a:p>
        </p:txBody>
      </p:sp>
      <p:sp>
        <p:nvSpPr>
          <p:cNvPr id="4" name="Slide Number Placeholder 3"/>
          <p:cNvSpPr>
            <a:spLocks noGrp="1"/>
          </p:cNvSpPr>
          <p:nvPr>
            <p:ph type="sldNum" sz="quarter" idx="12"/>
          </p:nvPr>
        </p:nvSpPr>
        <p:spPr/>
        <p:txBody>
          <a:bodyPr/>
          <a:lstStyle/>
          <a:p>
            <a:fld id="{DAF22AC9-109E-4E4D-92F9-530E51D9A3A2}" type="slidenum">
              <a:rPr lang="he-IL" smtClean="0"/>
              <a:t>38</a:t>
            </a:fld>
            <a:endParaRPr lang="he-IL"/>
          </a:p>
        </p:txBody>
      </p:sp>
    </p:spTree>
    <p:extLst>
      <p:ext uri="{BB962C8B-B14F-4D97-AF65-F5344CB8AC3E}">
        <p14:creationId xmlns:p14="http://schemas.microsoft.com/office/powerpoint/2010/main" val="12055086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dirty="0"/>
              <a:t>Electronic Codebook (ECB)</a:t>
            </a:r>
          </a:p>
        </p:txBody>
      </p:sp>
      <p:sp>
        <p:nvSpPr>
          <p:cNvPr id="236548" name="Rectangle 4"/>
          <p:cNvSpPr>
            <a:spLocks noGrp="1" noChangeArrowheads="1"/>
          </p:cNvSpPr>
          <p:nvPr>
            <p:ph idx="1"/>
          </p:nvPr>
        </p:nvSpPr>
        <p:spPr/>
        <p:txBody>
          <a:bodyPr>
            <a:normAutofit lnSpcReduction="10000"/>
          </a:bodyPr>
          <a:lstStyle/>
          <a:p>
            <a:r>
              <a:rPr lang="en-US" dirty="0"/>
              <a:t>Simplest mode</a:t>
            </a:r>
          </a:p>
          <a:p>
            <a:endParaRPr lang="en-US" dirty="0"/>
          </a:p>
          <a:p>
            <a:r>
              <a:rPr lang="en-US" dirty="0"/>
              <a:t>Plaintext is handled </a:t>
            </a:r>
            <a:r>
              <a:rPr lang="en-US" i="1" dirty="0"/>
              <a:t>b</a:t>
            </a:r>
            <a:r>
              <a:rPr lang="en-US" dirty="0"/>
              <a:t> bits at a time and each block is encrypted using the same key</a:t>
            </a:r>
          </a:p>
          <a:p>
            <a:endParaRPr lang="en-US" dirty="0"/>
          </a:p>
          <a:p>
            <a:r>
              <a:rPr lang="en-US" dirty="0"/>
              <a:t>“codebook” because have unique ciphertext value for each plaintext block</a:t>
            </a:r>
          </a:p>
          <a:p>
            <a:endParaRPr lang="en-US" dirty="0"/>
          </a:p>
          <a:p>
            <a:pPr lvl="1"/>
            <a:endParaRPr lang="en-US" dirty="0"/>
          </a:p>
        </p:txBody>
      </p:sp>
      <p:sp>
        <p:nvSpPr>
          <p:cNvPr id="2" name="Slide Number Placeholder 1"/>
          <p:cNvSpPr>
            <a:spLocks noGrp="1"/>
          </p:cNvSpPr>
          <p:nvPr>
            <p:ph type="sldNum" sz="quarter" idx="12"/>
          </p:nvPr>
        </p:nvSpPr>
        <p:spPr/>
        <p:txBody>
          <a:bodyPr/>
          <a:lstStyle/>
          <a:p>
            <a:fld id="{EE6CD47B-84B0-1D4D-9564-325E99A4E339}" type="slidenum">
              <a:rPr lang="en-US" smtClean="0"/>
              <a:pPr/>
              <a:t>39</a:t>
            </a:fld>
            <a:endParaRPr lang="en-US"/>
          </a:p>
        </p:txBody>
      </p:sp>
    </p:spTree>
    <p:extLst>
      <p:ext uri="{BB962C8B-B14F-4D97-AF65-F5344CB8AC3E}">
        <p14:creationId xmlns:p14="http://schemas.microsoft.com/office/powerpoint/2010/main" val="2578036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fontScale="90000"/>
          </a:bodyPr>
          <a:lstStyle/>
          <a:p>
            <a:r>
              <a:rPr lang="en-GB" dirty="0"/>
              <a:t>Cryptography techniques - history</a:t>
            </a:r>
            <a:endParaRPr lang="en-AU" dirty="0"/>
          </a:p>
        </p:txBody>
      </p:sp>
      <p:sp>
        <p:nvSpPr>
          <p:cNvPr id="200707" name="Rectangle 3"/>
          <p:cNvSpPr>
            <a:spLocks noGrp="1" noChangeArrowheads="1"/>
          </p:cNvSpPr>
          <p:nvPr>
            <p:ph idx="1"/>
          </p:nvPr>
        </p:nvSpPr>
        <p:spPr/>
        <p:txBody>
          <a:bodyPr>
            <a:normAutofit/>
          </a:bodyPr>
          <a:lstStyle/>
          <a:p>
            <a:r>
              <a:rPr lang="en-US" dirty="0"/>
              <a:t>Manual</a:t>
            </a:r>
          </a:p>
          <a:p>
            <a:r>
              <a:rPr lang="en-US" dirty="0"/>
              <a:t>Mechanical</a:t>
            </a:r>
          </a:p>
          <a:p>
            <a:r>
              <a:rPr lang="en-US" dirty="0"/>
              <a:t>Electro-mechanical</a:t>
            </a:r>
          </a:p>
          <a:p>
            <a:r>
              <a:rPr lang="en-US" dirty="0"/>
              <a:t>Electronic</a:t>
            </a:r>
          </a:p>
          <a:p>
            <a:r>
              <a:rPr lang="en-US" dirty="0"/>
              <a:t>Quantum cryptograph</a:t>
            </a:r>
            <a:r>
              <a:rPr lang="en-US" sz="3800" dirty="0"/>
              <a:t>y</a:t>
            </a:r>
            <a:r>
              <a:rPr lang="he-IL" sz="3800" dirty="0"/>
              <a:t> </a:t>
            </a:r>
            <a:r>
              <a:rPr lang="en-US" dirty="0"/>
              <a:t/>
            </a:r>
            <a:br>
              <a:rPr lang="en-US" dirty="0"/>
            </a:br>
            <a:r>
              <a:rPr lang="en-US" sz="2200" dirty="0"/>
              <a:t>(base on physical rules, uncertainty </a:t>
            </a:r>
            <a:br>
              <a:rPr lang="en-US" sz="2200" dirty="0"/>
            </a:br>
            <a:r>
              <a:rPr lang="en-US" sz="2200" dirty="0"/>
              <a:t>theorem etc.)</a:t>
            </a:r>
            <a:endParaRPr lang="en-AU" sz="2200" dirty="0"/>
          </a:p>
        </p:txBody>
      </p:sp>
      <p:sp>
        <p:nvSpPr>
          <p:cNvPr id="2" name="Slide Number Placeholder 1"/>
          <p:cNvSpPr>
            <a:spLocks noGrp="1"/>
          </p:cNvSpPr>
          <p:nvPr>
            <p:ph type="sldNum" sz="quarter" idx="12"/>
          </p:nvPr>
        </p:nvSpPr>
        <p:spPr/>
        <p:txBody>
          <a:bodyPr/>
          <a:lstStyle/>
          <a:p>
            <a:fld id="{DAF22AC9-109E-4E4D-92F9-530E51D9A3A2}" type="slidenum">
              <a:rPr lang="he-IL" smtClean="0"/>
              <a:t>4</a:t>
            </a:fld>
            <a:endParaRPr lang="he-IL"/>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065" y="1600200"/>
            <a:ext cx="2128232" cy="23105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15" y="4361506"/>
            <a:ext cx="3333603" cy="1875805"/>
          </a:xfrm>
          <a:prstGeom prst="rect">
            <a:avLst/>
          </a:prstGeom>
        </p:spPr>
      </p:pic>
    </p:spTree>
    <p:extLst>
      <p:ext uri="{BB962C8B-B14F-4D97-AF65-F5344CB8AC3E}">
        <p14:creationId xmlns:p14="http://schemas.microsoft.com/office/powerpoint/2010/main" val="6620808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Codebook (ECB)</a:t>
            </a:r>
          </a:p>
        </p:txBody>
      </p:sp>
      <p:sp>
        <p:nvSpPr>
          <p:cNvPr id="4" name="Slide Number Placeholder 3"/>
          <p:cNvSpPr>
            <a:spLocks noGrp="1"/>
          </p:cNvSpPr>
          <p:nvPr>
            <p:ph type="sldNum" sz="quarter" idx="12"/>
          </p:nvPr>
        </p:nvSpPr>
        <p:spPr/>
        <p:txBody>
          <a:bodyPr/>
          <a:lstStyle/>
          <a:p>
            <a:fld id="{DAF22AC9-109E-4E4D-92F9-530E51D9A3A2}" type="slidenum">
              <a:rPr lang="he-IL" smtClean="0"/>
              <a:pPr/>
              <a:t>40</a:t>
            </a:fld>
            <a:endParaRPr lang="he-IL"/>
          </a:p>
        </p:txBody>
      </p:sp>
      <p:pic>
        <p:nvPicPr>
          <p:cNvPr id="5" name="Picture 4">
            <a:extLst>
              <a:ext uri="{FF2B5EF4-FFF2-40B4-BE49-F238E27FC236}">
                <a16:creationId xmlns:a16="http://schemas.microsoft.com/office/drawing/2014/main" id="{B7EA7244-597E-C342-AD44-BB69DB00D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417638"/>
            <a:ext cx="7000331" cy="4981987"/>
          </a:xfrm>
          <a:prstGeom prst="rect">
            <a:avLst/>
          </a:prstGeom>
        </p:spPr>
      </p:pic>
    </p:spTree>
    <p:extLst>
      <p:ext uri="{BB962C8B-B14F-4D97-AF65-F5344CB8AC3E}">
        <p14:creationId xmlns:p14="http://schemas.microsoft.com/office/powerpoint/2010/main" val="498200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ECB Analysis</a:t>
            </a:r>
          </a:p>
        </p:txBody>
      </p:sp>
      <p:sp>
        <p:nvSpPr>
          <p:cNvPr id="3" name="Content Placeholder 2"/>
          <p:cNvSpPr>
            <a:spLocks noGrp="1"/>
          </p:cNvSpPr>
          <p:nvPr>
            <p:ph idx="1"/>
          </p:nvPr>
        </p:nvSpPr>
        <p:spPr>
          <a:xfrm>
            <a:off x="457200" y="1600200"/>
            <a:ext cx="8686800" cy="4525963"/>
          </a:xfrm>
        </p:spPr>
        <p:txBody>
          <a:bodyPr>
            <a:normAutofit/>
          </a:bodyPr>
          <a:lstStyle/>
          <a:p>
            <a:pPr marL="457200" lvl="1" indent="0">
              <a:buNone/>
            </a:pPr>
            <a:r>
              <a:rPr lang="en-US" b="1" u="sng" dirty="0"/>
              <a:t>Security:</a:t>
            </a:r>
          </a:p>
          <a:p>
            <a:pPr lvl="1"/>
            <a:r>
              <a:rPr lang="en-US" dirty="0"/>
              <a:t>EFB is not secure, since repeated plaintext is seen in repeated ciphertext</a:t>
            </a:r>
          </a:p>
          <a:p>
            <a:pPr lvl="1"/>
            <a:r>
              <a:rPr lang="en-US" dirty="0"/>
              <a:t>A typical example of this weakness is by encoding a bitmap image – as can be noticed, ECB mode cannot blur the plaintext.</a:t>
            </a:r>
          </a:p>
          <a:p>
            <a:pPr lvl="2"/>
            <a:endParaRPr lang="en-US" dirty="0"/>
          </a:p>
          <a:p>
            <a:pPr lvl="1"/>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41</a:t>
            </a:fld>
            <a:endParaRPr lang="he-IL"/>
          </a:p>
        </p:txBody>
      </p:sp>
      <p:pic>
        <p:nvPicPr>
          <p:cNvPr id="5" name="Picture 2">
            <a:extLst>
              <a:ext uri="{FF2B5EF4-FFF2-40B4-BE49-F238E27FC236}">
                <a16:creationId xmlns:a16="http://schemas.microsoft.com/office/drawing/2014/main" id="{587E74B3-1A1C-904B-9976-8D9F95C39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4482259"/>
            <a:ext cx="6419732" cy="224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54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ECB Analysis</a:t>
            </a:r>
          </a:p>
        </p:txBody>
      </p:sp>
      <p:sp>
        <p:nvSpPr>
          <p:cNvPr id="3" name="Content Placeholder 2"/>
          <p:cNvSpPr>
            <a:spLocks noGrp="1"/>
          </p:cNvSpPr>
          <p:nvPr>
            <p:ph idx="1"/>
          </p:nvPr>
        </p:nvSpPr>
        <p:spPr>
          <a:xfrm>
            <a:off x="457200" y="1600200"/>
            <a:ext cx="8507288" cy="4525963"/>
          </a:xfrm>
        </p:spPr>
        <p:txBody>
          <a:bodyPr>
            <a:normAutofit lnSpcReduction="10000"/>
          </a:bodyPr>
          <a:lstStyle/>
          <a:p>
            <a:pPr lvl="1"/>
            <a:r>
              <a:rPr lang="en-US" b="1" u="sng" dirty="0"/>
              <a:t>Speed:</a:t>
            </a:r>
            <a:r>
              <a:rPr lang="en-US" dirty="0"/>
              <a:t> Each plaintext/ciphertext block is encrypted/decrypted separately. Thus, it is possible to encrypt and decrypt by </a:t>
            </a:r>
            <a:r>
              <a:rPr lang="en-US" b="1" dirty="0"/>
              <a:t>using many threads </a:t>
            </a:r>
            <a:r>
              <a:rPr lang="en-US" dirty="0"/>
              <a:t>simultaneously.</a:t>
            </a:r>
          </a:p>
          <a:p>
            <a:pPr lvl="1"/>
            <a:r>
              <a:rPr lang="en-US" b="1" u="sng" dirty="0"/>
              <a:t>Effect of an error:</a:t>
            </a:r>
            <a:r>
              <a:rPr lang="en-US" dirty="0"/>
              <a:t> Each plaintext/ ciphertext block is encrypted/decrypted separately. Thus, an error in </a:t>
            </a:r>
            <a:r>
              <a:rPr lang="en-US" b="1" dirty="0"/>
              <a:t>one block </a:t>
            </a:r>
            <a:r>
              <a:rPr lang="en-US" dirty="0"/>
              <a:t>does not affect other blocks.</a:t>
            </a:r>
            <a:endParaRPr lang="he-IL" dirty="0"/>
          </a:p>
          <a:p>
            <a:pPr lvl="1"/>
            <a:r>
              <a:rPr lang="en-US" b="1" u="sng" dirty="0"/>
              <a:t>Reoccurrences of key:</a:t>
            </a:r>
            <a:r>
              <a:rPr lang="en-US" dirty="0"/>
              <a:t>  the same key are used for all encryption and decryption blocks. </a:t>
            </a:r>
          </a:p>
          <a:p>
            <a:pPr lvl="1"/>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42</a:t>
            </a:fld>
            <a:endParaRPr lang="he-IL"/>
          </a:p>
        </p:txBody>
      </p:sp>
    </p:spTree>
    <p:extLst>
      <p:ext uri="{BB962C8B-B14F-4D97-AF65-F5344CB8AC3E}">
        <p14:creationId xmlns:p14="http://schemas.microsoft.com/office/powerpoint/2010/main" val="37462374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Cipher Block Chaining (CBC)</a:t>
            </a:r>
            <a:endParaRPr lang="en-US" dirty="0"/>
          </a:p>
        </p:txBody>
      </p:sp>
      <p:sp>
        <p:nvSpPr>
          <p:cNvPr id="3" name="Slide Number Placeholder 2"/>
          <p:cNvSpPr>
            <a:spLocks noGrp="1"/>
          </p:cNvSpPr>
          <p:nvPr>
            <p:ph type="sldNum" sz="quarter" idx="12"/>
          </p:nvPr>
        </p:nvSpPr>
        <p:spPr/>
        <p:txBody>
          <a:bodyPr/>
          <a:lstStyle/>
          <a:p>
            <a:fld id="{897D5AAA-4AEE-AB49-8700-AF78DF6B5517}" type="slidenum">
              <a:rPr lang="en-US" smtClean="0"/>
              <a:pPr/>
              <a:t>43</a:t>
            </a:fld>
            <a:endParaRPr lang="en-US"/>
          </a:p>
        </p:txBody>
      </p:sp>
      <p:pic>
        <p:nvPicPr>
          <p:cNvPr id="7" name="Picture 6">
            <a:extLst>
              <a:ext uri="{FF2B5EF4-FFF2-40B4-BE49-F238E27FC236}">
                <a16:creationId xmlns:a16="http://schemas.microsoft.com/office/drawing/2014/main" id="{5E95CE8D-0878-2644-9BAD-1C41FC09C0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433" y="1417638"/>
            <a:ext cx="6441896" cy="5021574"/>
          </a:xfrm>
          <a:prstGeom prst="rect">
            <a:avLst/>
          </a:prstGeom>
        </p:spPr>
      </p:pic>
    </p:spTree>
    <p:extLst>
      <p:ext uri="{BB962C8B-B14F-4D97-AF65-F5344CB8AC3E}">
        <p14:creationId xmlns:p14="http://schemas.microsoft.com/office/powerpoint/2010/main" val="3138269331"/>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CBC Analysis</a:t>
            </a:r>
          </a:p>
        </p:txBody>
      </p:sp>
      <p:sp>
        <p:nvSpPr>
          <p:cNvPr id="3" name="Content Placeholder 2"/>
          <p:cNvSpPr>
            <a:spLocks noGrp="1"/>
          </p:cNvSpPr>
          <p:nvPr>
            <p:ph idx="1"/>
          </p:nvPr>
        </p:nvSpPr>
        <p:spPr/>
        <p:txBody>
          <a:bodyPr>
            <a:normAutofit fontScale="85000" lnSpcReduction="10000"/>
          </a:bodyPr>
          <a:lstStyle/>
          <a:p>
            <a:pPr marL="457200" lvl="1" indent="0">
              <a:buNone/>
            </a:pPr>
            <a:r>
              <a:rPr lang="en-US" b="1" u="sng" dirty="0"/>
              <a:t>Security:</a:t>
            </a:r>
            <a:r>
              <a:rPr lang="en-US" dirty="0"/>
              <a:t> the CBC mode is secure, repeated plaintext will not be seen in repeated ciphertext.</a:t>
            </a:r>
          </a:p>
          <a:p>
            <a:pPr marL="457200" lvl="1" indent="0">
              <a:buNone/>
            </a:pPr>
            <a:r>
              <a:rPr lang="en-US" b="1" u="sng" dirty="0"/>
              <a:t>Reoccurrences of key:</a:t>
            </a:r>
            <a:r>
              <a:rPr lang="en-US" dirty="0"/>
              <a:t>  the same key are used for all encryption and decryption blocks.</a:t>
            </a:r>
            <a:endParaRPr lang="en-US" b="1" u="sng" dirty="0"/>
          </a:p>
          <a:p>
            <a:pPr marL="457200" lvl="1" indent="0">
              <a:buNone/>
            </a:pPr>
            <a:r>
              <a:rPr lang="en-US" b="1" u="sng" dirty="0"/>
              <a:t>Speed:</a:t>
            </a:r>
            <a:r>
              <a:rPr lang="en-US" dirty="0"/>
              <a:t> </a:t>
            </a:r>
          </a:p>
          <a:p>
            <a:pPr lvl="1"/>
            <a:r>
              <a:rPr lang="en-US" b="1" dirty="0"/>
              <a:t>Encryption:</a:t>
            </a:r>
            <a:r>
              <a:rPr lang="en-US" dirty="0"/>
              <a:t> Each ciphertext block depends on the previous one. Thus, encryption in CBC mode can only be performed by using </a:t>
            </a:r>
            <a:r>
              <a:rPr lang="en-US" b="1" dirty="0"/>
              <a:t>one thread</a:t>
            </a:r>
            <a:r>
              <a:rPr lang="en-US" dirty="0"/>
              <a:t>. </a:t>
            </a:r>
          </a:p>
          <a:p>
            <a:pPr lvl="1"/>
            <a:r>
              <a:rPr lang="en-US" b="1" dirty="0"/>
              <a:t>Decryption:</a:t>
            </a:r>
            <a:r>
              <a:rPr lang="en-US" dirty="0"/>
              <a:t> Because the receiver knows all the ciphertext blocks just after obtaining the encrypted message, he can decrypt the message using </a:t>
            </a:r>
            <a:r>
              <a:rPr lang="en-US" b="1" dirty="0"/>
              <a:t>many threads simultaneously</a:t>
            </a:r>
            <a:r>
              <a:rPr lang="en-US" dirty="0"/>
              <a:t>.</a:t>
            </a:r>
            <a:endParaRPr lang="en-US" b="1"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44</a:t>
            </a:fld>
            <a:endParaRPr lang="he-IL"/>
          </a:p>
        </p:txBody>
      </p:sp>
    </p:spTree>
    <p:extLst>
      <p:ext uri="{BB962C8B-B14F-4D97-AF65-F5344CB8AC3E}">
        <p14:creationId xmlns:p14="http://schemas.microsoft.com/office/powerpoint/2010/main" val="2947788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CBC Analysis</a:t>
            </a:r>
          </a:p>
        </p:txBody>
      </p:sp>
      <p:sp>
        <p:nvSpPr>
          <p:cNvPr id="3" name="Content Placeholder 2"/>
          <p:cNvSpPr>
            <a:spLocks noGrp="1"/>
          </p:cNvSpPr>
          <p:nvPr>
            <p:ph idx="1"/>
          </p:nvPr>
        </p:nvSpPr>
        <p:spPr/>
        <p:txBody>
          <a:bodyPr>
            <a:normAutofit fontScale="92500" lnSpcReduction="10000"/>
          </a:bodyPr>
          <a:lstStyle/>
          <a:p>
            <a:pPr marL="457200" lvl="1" indent="0">
              <a:buNone/>
            </a:pPr>
            <a:r>
              <a:rPr lang="en-US" b="1" u="sng" dirty="0"/>
              <a:t>Effect of an error:</a:t>
            </a:r>
            <a:r>
              <a:rPr lang="en-US" dirty="0"/>
              <a:t> </a:t>
            </a:r>
          </a:p>
          <a:p>
            <a:pPr lvl="1"/>
            <a:r>
              <a:rPr lang="en-US" b="1" dirty="0"/>
              <a:t>Encryption:</a:t>
            </a:r>
            <a:r>
              <a:rPr lang="en-US" dirty="0"/>
              <a:t> If one bit of a plaintext message is damaged (for example because of some earlier transmission error), </a:t>
            </a:r>
            <a:r>
              <a:rPr lang="en-US" b="1" dirty="0"/>
              <a:t>all subsequent ciphertext blocks will be damaged </a:t>
            </a:r>
            <a:r>
              <a:rPr lang="en-US" dirty="0"/>
              <a:t>and it will be never possible to decrypt the ciphertext received from this plaintext. </a:t>
            </a:r>
          </a:p>
          <a:p>
            <a:pPr lvl="1"/>
            <a:r>
              <a:rPr lang="en-US" b="1" dirty="0"/>
              <a:t>Decryption:</a:t>
            </a:r>
            <a:r>
              <a:rPr lang="en-US" dirty="0"/>
              <a:t> If one ciphertext bit is damaged, only </a:t>
            </a:r>
            <a:r>
              <a:rPr lang="en-US" b="1" dirty="0"/>
              <a:t>two received plaintext blocks will be damaged</a:t>
            </a:r>
            <a:r>
              <a:rPr lang="en-US" dirty="0"/>
              <a:t>. It might be possible to recover the data.</a:t>
            </a:r>
          </a:p>
          <a:p>
            <a:pPr lvl="2"/>
            <a:endParaRPr lang="en-US" b="1"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45</a:t>
            </a:fld>
            <a:endParaRPr lang="he-IL"/>
          </a:p>
        </p:txBody>
      </p:sp>
    </p:spTree>
    <p:extLst>
      <p:ext uri="{BB962C8B-B14F-4D97-AF65-F5344CB8AC3E}">
        <p14:creationId xmlns:p14="http://schemas.microsoft.com/office/powerpoint/2010/main" val="29974989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Cipher Feedback (CFB)</a:t>
            </a:r>
            <a:endParaRPr lang="en-US" dirty="0"/>
          </a:p>
        </p:txBody>
      </p:sp>
      <p:sp>
        <p:nvSpPr>
          <p:cNvPr id="3" name="Slide Number Placeholder 2"/>
          <p:cNvSpPr>
            <a:spLocks noGrp="1"/>
          </p:cNvSpPr>
          <p:nvPr>
            <p:ph type="sldNum" sz="quarter" idx="12"/>
          </p:nvPr>
        </p:nvSpPr>
        <p:spPr/>
        <p:txBody>
          <a:bodyPr/>
          <a:lstStyle/>
          <a:p>
            <a:fld id="{897D5AAA-4AEE-AB49-8700-AF78DF6B5517}" type="slidenum">
              <a:rPr lang="en-US" smtClean="0"/>
              <a:pPr/>
              <a:t>46</a:t>
            </a:fld>
            <a:endParaRPr lang="en-US"/>
          </a:p>
        </p:txBody>
      </p:sp>
      <p:pic>
        <p:nvPicPr>
          <p:cNvPr id="5" name="Picture 4">
            <a:extLst>
              <a:ext uri="{FF2B5EF4-FFF2-40B4-BE49-F238E27FC236}">
                <a16:creationId xmlns:a16="http://schemas.microsoft.com/office/drawing/2014/main" id="{9D58D721-FC32-C044-9E49-C04B1BE45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404070"/>
            <a:ext cx="7027118" cy="4840904"/>
          </a:xfrm>
          <a:prstGeom prst="rect">
            <a:avLst/>
          </a:prstGeom>
        </p:spPr>
      </p:pic>
    </p:spTree>
    <p:extLst>
      <p:ext uri="{BB962C8B-B14F-4D97-AF65-F5344CB8AC3E}">
        <p14:creationId xmlns:p14="http://schemas.microsoft.com/office/powerpoint/2010/main" val="652305848"/>
      </p:ext>
    </p:extLst>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CFB Analysis</a:t>
            </a:r>
          </a:p>
        </p:txBody>
      </p:sp>
      <p:sp>
        <p:nvSpPr>
          <p:cNvPr id="3" name="Content Placeholder 2"/>
          <p:cNvSpPr>
            <a:spLocks noGrp="1"/>
          </p:cNvSpPr>
          <p:nvPr>
            <p:ph idx="1"/>
          </p:nvPr>
        </p:nvSpPr>
        <p:spPr/>
        <p:txBody>
          <a:bodyPr>
            <a:normAutofit/>
          </a:bodyPr>
          <a:lstStyle/>
          <a:p>
            <a:r>
              <a:rPr lang="en-US" b="1" u="sng" dirty="0"/>
              <a:t>Security:</a:t>
            </a:r>
            <a:r>
              <a:rPr lang="en-US" dirty="0"/>
              <a:t> The CFB mode is similar to CBC. The main difference is that one should encrypt ciphertext data from the previous round and then add the output to the plaintext bits. It does not affect the cipher security but it results in the fact that </a:t>
            </a:r>
            <a:r>
              <a:rPr lang="en-US" b="1" dirty="0"/>
              <a:t>the same encryption algorithm should be used during the decryption </a:t>
            </a:r>
            <a:r>
              <a:rPr lang="en-US" dirty="0"/>
              <a:t>process.</a:t>
            </a:r>
          </a:p>
        </p:txBody>
      </p:sp>
      <p:sp>
        <p:nvSpPr>
          <p:cNvPr id="4" name="Slide Number Placeholder 3"/>
          <p:cNvSpPr>
            <a:spLocks noGrp="1"/>
          </p:cNvSpPr>
          <p:nvPr>
            <p:ph type="sldNum" sz="quarter" idx="12"/>
          </p:nvPr>
        </p:nvSpPr>
        <p:spPr/>
        <p:txBody>
          <a:bodyPr/>
          <a:lstStyle/>
          <a:p>
            <a:fld id="{DAF22AC9-109E-4E4D-92F9-530E51D9A3A2}" type="slidenum">
              <a:rPr lang="he-IL" smtClean="0"/>
              <a:pPr/>
              <a:t>47</a:t>
            </a:fld>
            <a:endParaRPr lang="he-IL"/>
          </a:p>
        </p:txBody>
      </p:sp>
    </p:spTree>
    <p:extLst>
      <p:ext uri="{BB962C8B-B14F-4D97-AF65-F5344CB8AC3E}">
        <p14:creationId xmlns:p14="http://schemas.microsoft.com/office/powerpoint/2010/main" val="1103376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CFB Analysis</a:t>
            </a:r>
          </a:p>
        </p:txBody>
      </p:sp>
      <p:sp>
        <p:nvSpPr>
          <p:cNvPr id="3" name="Content Placeholder 2"/>
          <p:cNvSpPr>
            <a:spLocks noGrp="1"/>
          </p:cNvSpPr>
          <p:nvPr>
            <p:ph idx="1"/>
          </p:nvPr>
        </p:nvSpPr>
        <p:spPr/>
        <p:txBody>
          <a:bodyPr>
            <a:normAutofit/>
          </a:bodyPr>
          <a:lstStyle/>
          <a:p>
            <a:pPr marL="457200" lvl="1" indent="0">
              <a:buNone/>
            </a:pPr>
            <a:r>
              <a:rPr lang="en-US" b="1" u="sng" dirty="0"/>
              <a:t>Reoccurrences of key:</a:t>
            </a:r>
            <a:r>
              <a:rPr lang="en-US" dirty="0"/>
              <a:t>  the same key are used for all encryption and decryption blocks.</a:t>
            </a:r>
            <a:endParaRPr lang="en-US" b="1" u="sng" dirty="0"/>
          </a:p>
          <a:p>
            <a:pPr marL="457200" lvl="1" indent="0">
              <a:buNone/>
            </a:pPr>
            <a:r>
              <a:rPr lang="en-US" b="1" u="sng" dirty="0"/>
              <a:t>Speed:</a:t>
            </a:r>
            <a:r>
              <a:rPr lang="en-US" dirty="0"/>
              <a:t> </a:t>
            </a:r>
          </a:p>
          <a:p>
            <a:pPr lvl="1"/>
            <a:r>
              <a:rPr lang="en-US" b="1" dirty="0"/>
              <a:t>Encryption:</a:t>
            </a:r>
            <a:r>
              <a:rPr lang="en-US" dirty="0"/>
              <a:t> Encryption in CFB mode can be performed only by using </a:t>
            </a:r>
            <a:r>
              <a:rPr lang="en-US" b="1" dirty="0"/>
              <a:t>one thread</a:t>
            </a:r>
            <a:r>
              <a:rPr lang="en-US" dirty="0"/>
              <a:t>.</a:t>
            </a:r>
          </a:p>
          <a:p>
            <a:pPr lvl="1"/>
            <a:r>
              <a:rPr lang="en-US" b="1" dirty="0"/>
              <a:t>Decryption:</a:t>
            </a:r>
            <a:r>
              <a:rPr lang="en-US" dirty="0"/>
              <a:t> As in CBC mode, one can decrypt ciphertext blocks </a:t>
            </a:r>
            <a:r>
              <a:rPr lang="en-US" b="1" dirty="0"/>
              <a:t>using many threads</a:t>
            </a:r>
            <a:r>
              <a:rPr lang="en-US" dirty="0"/>
              <a:t> simultaneously. </a:t>
            </a:r>
          </a:p>
        </p:txBody>
      </p:sp>
      <p:sp>
        <p:nvSpPr>
          <p:cNvPr id="4" name="Slide Number Placeholder 3"/>
          <p:cNvSpPr>
            <a:spLocks noGrp="1"/>
          </p:cNvSpPr>
          <p:nvPr>
            <p:ph type="sldNum" sz="quarter" idx="12"/>
          </p:nvPr>
        </p:nvSpPr>
        <p:spPr/>
        <p:txBody>
          <a:bodyPr/>
          <a:lstStyle/>
          <a:p>
            <a:fld id="{DAF22AC9-109E-4E4D-92F9-530E51D9A3A2}" type="slidenum">
              <a:rPr lang="he-IL" smtClean="0"/>
              <a:pPr/>
              <a:t>48</a:t>
            </a:fld>
            <a:endParaRPr lang="he-IL"/>
          </a:p>
        </p:txBody>
      </p:sp>
    </p:spTree>
    <p:extLst>
      <p:ext uri="{BB962C8B-B14F-4D97-AF65-F5344CB8AC3E}">
        <p14:creationId xmlns:p14="http://schemas.microsoft.com/office/powerpoint/2010/main" val="4130843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CFB Analysis</a:t>
            </a:r>
          </a:p>
        </p:txBody>
      </p:sp>
      <p:sp>
        <p:nvSpPr>
          <p:cNvPr id="3" name="Content Placeholder 2"/>
          <p:cNvSpPr>
            <a:spLocks noGrp="1"/>
          </p:cNvSpPr>
          <p:nvPr>
            <p:ph idx="1"/>
          </p:nvPr>
        </p:nvSpPr>
        <p:spPr/>
        <p:txBody>
          <a:bodyPr>
            <a:normAutofit/>
          </a:bodyPr>
          <a:lstStyle/>
          <a:p>
            <a:pPr marL="457200" lvl="1" indent="0">
              <a:buNone/>
            </a:pPr>
            <a:r>
              <a:rPr lang="en-US" b="1" u="sng" dirty="0"/>
              <a:t>Effect of an error:</a:t>
            </a:r>
            <a:r>
              <a:rPr lang="en-US" dirty="0"/>
              <a:t> </a:t>
            </a:r>
          </a:p>
          <a:p>
            <a:pPr lvl="1"/>
            <a:r>
              <a:rPr lang="en-US" b="1" dirty="0"/>
              <a:t>Encryption:</a:t>
            </a:r>
            <a:r>
              <a:rPr lang="en-US" dirty="0"/>
              <a:t> If one bit of a plaintext message is damaged, the corresponding ciphertext block and all subsequent ciphertext blocks will be damaged.</a:t>
            </a:r>
          </a:p>
          <a:p>
            <a:pPr lvl="1"/>
            <a:r>
              <a:rPr lang="en-US" b="1" dirty="0"/>
              <a:t>Decryption:</a:t>
            </a:r>
            <a:r>
              <a:rPr lang="en-US" dirty="0"/>
              <a:t> If one ciphertext bit is damaged, only </a:t>
            </a:r>
            <a:r>
              <a:rPr lang="en-US" b="1" dirty="0"/>
              <a:t>two received plaintext blocks will be damaged</a:t>
            </a:r>
            <a:r>
              <a:rPr lang="en-US" dirty="0"/>
              <a:t>.</a:t>
            </a:r>
            <a:endParaRPr lang="en-US" b="1"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49</a:t>
            </a:fld>
            <a:endParaRPr lang="he-IL"/>
          </a:p>
        </p:txBody>
      </p:sp>
    </p:spTree>
    <p:extLst>
      <p:ext uri="{BB962C8B-B14F-4D97-AF65-F5344CB8AC3E}">
        <p14:creationId xmlns:p14="http://schemas.microsoft.com/office/powerpoint/2010/main" val="3966078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a:t>Cryptography - goals</a:t>
            </a:r>
            <a:endParaRPr lang="en-AU" dirty="0"/>
          </a:p>
        </p:txBody>
      </p:sp>
      <p:sp>
        <p:nvSpPr>
          <p:cNvPr id="200707" name="Rectangle 3"/>
          <p:cNvSpPr>
            <a:spLocks noGrp="1" noChangeArrowheads="1"/>
          </p:cNvSpPr>
          <p:nvPr>
            <p:ph idx="1"/>
          </p:nvPr>
        </p:nvSpPr>
        <p:spPr/>
        <p:txBody>
          <a:bodyPr>
            <a:noAutofit/>
          </a:bodyPr>
          <a:lstStyle/>
          <a:p>
            <a:r>
              <a:rPr lang="en-US" dirty="0"/>
              <a:t>Confidentiality</a:t>
            </a:r>
          </a:p>
          <a:p>
            <a:r>
              <a:rPr lang="en-US" dirty="0"/>
              <a:t>Integrity</a:t>
            </a:r>
          </a:p>
          <a:p>
            <a:r>
              <a:rPr lang="en-US" dirty="0"/>
              <a:t>Authenticity</a:t>
            </a:r>
          </a:p>
          <a:p>
            <a:r>
              <a:rPr lang="en-US" dirty="0"/>
              <a:t>Non-repudiation</a:t>
            </a:r>
          </a:p>
          <a:p>
            <a:r>
              <a:rPr lang="en-US" dirty="0"/>
              <a:t>Access control</a:t>
            </a:r>
          </a:p>
          <a:p>
            <a:r>
              <a:rPr lang="en-US" dirty="0"/>
              <a:t>Make attacks more difficult</a:t>
            </a:r>
            <a:endParaRPr lang="en-AU" dirty="0"/>
          </a:p>
        </p:txBody>
      </p:sp>
      <p:sp>
        <p:nvSpPr>
          <p:cNvPr id="2" name="Slide Number Placeholder 1"/>
          <p:cNvSpPr>
            <a:spLocks noGrp="1"/>
          </p:cNvSpPr>
          <p:nvPr>
            <p:ph type="sldNum" sz="quarter" idx="12"/>
          </p:nvPr>
        </p:nvSpPr>
        <p:spPr/>
        <p:txBody>
          <a:bodyPr/>
          <a:lstStyle/>
          <a:p>
            <a:fld id="{DAF22AC9-109E-4E4D-92F9-530E51D9A3A2}" type="slidenum">
              <a:rPr lang="he-IL" smtClean="0"/>
              <a:t>5</a:t>
            </a:fld>
            <a:endParaRPr lang="he-IL"/>
          </a:p>
        </p:txBody>
      </p:sp>
    </p:spTree>
    <p:extLst>
      <p:ext uri="{BB962C8B-B14F-4D97-AF65-F5344CB8AC3E}">
        <p14:creationId xmlns:p14="http://schemas.microsoft.com/office/powerpoint/2010/main" val="42600422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Feedback (OFB)</a:t>
            </a:r>
          </a:p>
        </p:txBody>
      </p:sp>
      <p:sp>
        <p:nvSpPr>
          <p:cNvPr id="4" name="Slide Number Placeholder 3"/>
          <p:cNvSpPr>
            <a:spLocks noGrp="1"/>
          </p:cNvSpPr>
          <p:nvPr>
            <p:ph type="sldNum" sz="quarter" idx="12"/>
          </p:nvPr>
        </p:nvSpPr>
        <p:spPr/>
        <p:txBody>
          <a:bodyPr/>
          <a:lstStyle/>
          <a:p>
            <a:fld id="{897D5AAA-4AEE-AB49-8700-AF78DF6B5517}" type="slidenum">
              <a:rPr lang="en-US" smtClean="0"/>
              <a:pPr/>
              <a:t>50</a:t>
            </a:fld>
            <a:endParaRPr lang="en-US"/>
          </a:p>
        </p:txBody>
      </p:sp>
      <p:sp>
        <p:nvSpPr>
          <p:cNvPr id="3" name="AutoShape 2" descr="data:image/jpeg;base64,/9j/4AAQSkZJRgABAQAAAQABAAD/2wCEAAkGBxQSEhUUExQWFhQWGCAYGBcYGRYcGBocGBYWGRsZGBUZIighHR0mHB8aIjIiJSkrLi4vGh8zODMvNyotLisBCgoKBQUFDgUFDisZExkrKysrKysrKysrKysrKysrKysrKysrKysrKysrKysrKysrKysrKysrKysrKysrKysrK//AABEIAJsBRQMBIgACEQEDEQH/xAAbAAEAAwEBAQEAAAAAAAAAAAAAAwQFAgYBB//EAD8QAAIBAwEFBgMFBwQABwAAAAECEQADEiEEEyIxQQUGMlFSYRQjkTNCcYGiYnKCkrHB0UNTobIVFoOzwsPw/8QAFAEBAAAAAAAAAAAAAAAAAAAAAP/EABQRAQAAAAAAAAAAAAAAAAAAAAD/2gAMAwEAAhEDEQA/AP3GlKUCuXcCJIEmBPUnoPeuqrbdsxuBQDGLBvpNBM91VIBIBPKT7gf1I+or5vlgtkMRMmdBjMyfaDXnD3T+WbealY8LAlSwGz6sCdZa0SevGTz5/No7sXGdWF4BRvOEJ0um9w5TOMOunLg5a6B6ZLgbkQemlfLl5V5sB11PSQJ+sVgXu77m8tzK3Ch4JUlgzriDM6hRPCdOInnEVtj7qMmJNxGZQyhsIKhmtvCRyEqwIj71B6uorm0Is5MoxXJpIELrxGeQ0OvtXnP/ACqx8dwETJADDM7u8u8fi1uEupJ5fLHtGj2j2O13c8cFIW6SJ3lvhZk56ZOiSTOmQ6yA165RwdQQRJGnmDBH5HSvMWu6zqXJui5lcDlXBKuALujqCJPGDOuttfaOrXdYoRi1tQLr3NEYH5l5buQhh8zmkmZEe4IeluXAokkASBr5kgAfiSQPzqFdttlchcQroJDCJIBAnzIII/EVRtdkYWrSLGSOjsdQHIIyJ56xqPcCq+xdgNbey2YK2rSgpBGV1Le7W5lOgwLAiD9w/d1DdVgQCDIOoIr7VXsvZTas2rZMlEVSfPFQKtUClKUClKUClKUClKUClKUClKUClKUClKUClKUClKUClKUClKUClKUClKUClKUClKUFO8i7wl0y4RBwLdWnkD7VV3SYAbvXIf6Z5Zgnp5VrUoM1rdvMHd6YmflnnKR0/Gud3bxf5evFHyz+XStSobLEl/ZoH8iH+tBSe3b4Plcjr8s8sW9vOK+rbt5k7vTER8s85een4VpUoIdjWF5RqYHLTIxp00jSpqVHeuxECSTH/BP9qCSlQ7xvR+oU3jej9QoJqVDvG9H6hTeN6P1CgmpUO8b0fqFN43o/UKCalQ7xvR+oU3jej9QoJqVHZuZCYjUj6Eg/0qSgUpSgUqK5dIMASYnmBXzeN6P1CgmpUO8b0fqFN43o/UKCalQ7xvR+oU3jej9QoJqVDvG9H6hTeN6P1CgmpUO8b0fqFd2bmShvMA/UUHdKUoFKUoFKUoFKUoFKUoFKVXvSXADFRBOmPmvmDQWKVm7RtiW3W2164GaI4AVGTYrk4TFZbQSRJ5VJYuq4BW+SGXMfZg4n70FZAoL1ZXY23m7c2pTaZN1ewloh/lWzksdII/8Awqe1eVjC3yTpy3esgkQcYOgPLyqFdtQsyi7cJUhSRblZLBIzCYkhiAQDprMQaDUpWe+0oCoO0HiOI+ziQJicYBjzqVmAmb5GPik2tJ5Tw6UFuob3iT8T/wBWqK8rKpYXGMCeSQfotS3vEn4n/q1BNSlKBSlKBSq5BZ2GZUADQY9Z8wao7R2lbRyjXrgZRJ4OHRC8Z4YlsQWxmYB0oNalUw4gnfnQAn7PQESCeHT86+WLgckLeYkGDonQKTHDqII1HnQV+7e3tftF2tNaIu3FxaJ4LrqTp0kGK1aytn2+254b1wiYDYQh4WaVcpiVhTxAx76ipt+uSrvzLglfs9cSAYOMTJGlBfpVPIf755487XPy8PP2rt1ZYObHiAghI1MdFFB2ftP4f7ipqhP2n8P9xU1ApSlApSq7As5GRUADlj1nzBoLFKy72320ubtr1wNE+Dh8LNGeGM4qxxmYHKp1cEE786AMfs9ARIJBXTTzoLV5iFJAyIBIHmY5TVDu3tu/2Wxdwa3nbVsWjIAjSY9oP51LZuByQt5iQY+56VbTh1EMpkedQbPtqOYW9cOsThCnRjwuUxIhTqDFBqUrPO0pkqb85OGK/Z64FQ0HGJBZdOevsakLDX550OJ1taHyPDz9qC5Sq1xWWDmx4gIISNTHRas0ClKUCsax3lssrvLBEc2y0SDcVmUooWWZhEmB/Qxs1lXO72zsCMDqcjDOOIEkNofFqRPkY5aUFnZe1LNwgJcDE8onUBUefwxdDP7Q86uVnbH2Qlu810czbS0o14Vt5HmSZYk6t1CoOlWzsls/cX+UUHd26qiWIUSBJIAkmAJPmYFcH7Qfun+q1W7Q7F2e+ht3bNt0JBKlRBxYMJ/MCuhu7TIowtqEIVRCgAFdAOUCgpds9lW2uDaLjhBbCkkgSBbcvIc+GeR8x5VSsd2rTqcbrFSI8KzkLIszLDw4icIgmT7Vrdrbu9ZuWt6i5qVmQYkRMAj+orLHZFtir3L1s3FwxZdCoS67nFndmGQbE8XTy0oLuy9iql/4jObhXdkQAhAk8K/dMnmOfIzpC72SACpukWhcF4KQvCVvrfPF6clP4AnXQVmDsOyLcFrDslp0TBUtmWxhw0nG5wiXHXXSobXYClwbl2yflqHeFLtcm+10q08CsbmogyCRpQS9m91rZtKr3AzC2LZxVQgmy6ArpqYuMcuZ08qt2e6toOz5FpcPxS2oui6QZMRkBGggVSfu9bIUb+yIEQEXBZS0udtM+C4MOF5OOTaGa0+x9hs7O7stxONVDAYiWV7rFzB1Y5gE/sig1ds8DfhXO0tBQ+RJ/Q1R7VtSFGAdSSOWQqXaFkoD1J/6NQZez96Nnayt8sVtP4HI0bhliAsnFdQWMDQ6xBOls+3W7hxRgSJJGukOUM+XEGHvBqk3dzZyAMCApBADuIOOJ5HqInzIBOomrGwdmrae9c5tecMxiICqFVQPIQT7lmPWgvVxcuqsZMBJgSQJMEwPMwD9Kj+Dt/7afyiqnaPYOzXwovWLVwI2ahlBAYAgGOR0J50Fy343/Af3rE7X7Etbxr9y5gG4ZxGUtbayAG5wcvDGpj8K1heRHYFlXRYBIGmvSqvbKJftYC8inJWBJkSjq2oVlPToRQUbfdy23Etw88klVOpupdOciXGSiAeQ0HQi72Z2Otm7cuq5LXYyBiJVVAw9I0PCNNZ56nPvdjWnktet7wqVLqBOJsG1iCzM2MnKCTqPzqHa+x03bm2+zrtBRFtOioi2mR2ZWVSW4ZMlJ4oI60FjtHsIfD7s3uC0jC1kFAUGxdsKHYcxFznHQV3s/d22YJaWDTOCqAQ2znhEaD5Kcuck1nXO7dpmuDeWQhAVJCs5C2LdsC45biSVyw6kAzVl+w7ZZW39rQz4VlYcvFlsvlgzi3PJQBpE0FnsvutassrAlsWyGWp0W4okknUZtqIra2rkP3l/qKzew9ks7KjIj28WIaBioEWrds6A9SmX4sau3tpQ4gOpOQ0BE86CU/afw/3FZWz96Nna0t4sVtNorEeI4ktAWTCwQTy0Osa1qn7T+H+4rObu3s5AXAgLBADuIIQpOh5ldCesAnUA0F7Z9utucVYE66a/dbEz5a/XpVmqOw9mrbuXrg1a8wJMRARQqr+WpnzY1P8AB2/Qn8ooJLl1VjIgSYEkCT5CeZ51Hb+0f8F/+VVe0ewdmvqq3rFq4qtkAygiQCAY5HmedTLdRHYEqvCsCQNOLkKDL7W7Gtb07RccIIAnESJV7YAfnBz5RqYqJO7lt+NbpjxJwrz3ltznIlxlbWAeQJHlGh2wqXrRti6iklWBJkSjq+oVlPSNCKy73Ydp5Zr6C4VxNxIDBd1ctwrMzMBxBtSdVoNLs7sdbV57weWugBhAjhRFGA+4OHkNDPtNV73ZASzgb3y7SndhgoCjdXLQDuOYAfn7DnVLa+yEFpzbbZhtG7VbTIiIlt0uPcV1Us0LkwLLPFifOKrv3atM1wG7aCFcVJCtcYfDi1FxyeJJlykasFM0Ghsndm3IYtk6hlnBFAJ+G8IA0jcJqPMnyiTs3utatOHBLEOHGUnkt4AEknlvWMiKrXuxLbMjb60MSDoqysMrfJOXy5jE85WB0mr3YWx2dlQoly3Bx0GKiVtohaAeZxk0GptXIfvL/UVNVS9tKHEB1JyGgInnVugUpSgUpWH2ttG0C+q2fCEDNIXH7QBpJ4pwmAvWJ0oNyleTsd5rhdbRtnLd22a4IHEzbMGBQjqLpMxHAwBkHGZe37xa0DaVQzAnVjKut/FQSoi5lbGnLiAoPTUrymxd67jrbLbPjncCEZhsARbJd8AcQpbEzBnHkCSu32Dtb3bCPcxzI4gswGHMEHUEHmKDQpSlAquu08Tgg8JgQrH7qnmB71YqDZ/Fc/e/+tKD78SPJv5H/wAU+JHk38j/AOKmpQQ/Ejyb+R/8VwXyZYDaEkypH3SOtWaUCled7Y2vaVuXTa+ztpJkLH2dw8P3i2WH7MT1qP8A8yO125bFoxbeMp8ULtEgiJXW2PKcgRpBYPTUrytzvHfUkmyvAlwlAzEuy2dnuottio6XGBkfcJ6RX1e811lUCwAzq5BzzVSmeGRtyOONBPMMPKQ9TSq3Z1/eWkclSWUGVMr+RNWaBSlKCta2uQZDaMw0Vo0YjnHtXfxI8m/kf/FfNj8J/ef/ANxqnoIfiR5N/I/+KfEjyb+R/wDFTUoK6Nk8gGMY1BHUedWKV5ztrbNpW7d3Xgt2c9QpElb/AC+8WlbcDlzmg9HSvO2u8LPeuWhbICMBlI4uJ1YFSJXkDrEgyNIJrHvJtAAZrC6W7jG2rMWdlsWLyJbYqOI5usEa4E+1B6uleWtd5rrBALADPkAQ4dVxnEsUkQ54QJnIEVvdk7Sbtm27FSzKCcZxmNYmgt0pSgVHYeQSfUR9GIqSoNk5H95v+7UE9KUoFKUoFKUoIdqYhdDGqidOrAdaqlzvQm9MFC3+nMhlHp96vsoOh1rjcL6V+goM5L7FLjb0yhcD7P7sxPDVh5DKN62s/wC30H7tWdwvpX6Cm4X0r9BQVLLEu670wpEfZ9VB9NQ7NfZrNtzdMsEn7OOIqDHD71o7hfSv0FNwvpX6CgiRiHAyLAqTrj0K8oA8zXe/Pob/AI/zUiWwOQA/AV1QZXZvaz3rButs96wwB4LwQNp14WOn4wa62a4wuMCH4ng5bv8A2lM8J9q06z+zLtpnvC2yMUfFgpBKHBJUgeH8Pag0KUpQKg2piMQGxloJ09LHrI6VPXxlB5gH8aCjbYl3XemFCkfZ9cv2faorN5jbVt6ZLAf6cavj6fKtDcL6V+gpuF9K/QUFZpzA3rQQT/p9Cv7PvVY7Q26uvvTKZx4I4JidPatLcL6V+gpuF9K/QUFa4SCnzW4jB+z9LH0+1SWnILDIvAB+7OuWmgA6VLuF9K/QV0iAcgB+FBW2nbCiMwtXGKqSFAWWgTA15nlUOzdoNcsrc3N20zEDd3AgcSQNQGK9fOtGvjLIg6igz+z7jA4kNBZ/FhpDH0n3/wCRWjWf2LetOha0yOM3GSsGGjtpkCeXlWhQKUpQQbUxGIBxyaCdPSx66dKq23Juum9MKqkfZzLFwfu/sitBlB5ifxrjcL6V+goKeZwy3pn/ANP1R6a7acwu9aCpP+n0Kj0+9WdwvpX6Cm4X0r9BQZ9u8xW6d6eBiB9n0UHXh96nuSCvzW1MH7P0sfT7VZ3C+lfoKbhfSv0FBFZchmGRcBQfuzqW00A8hXy/tZVWbducQTAAkwJga8zVhEA5AD8K6oM3Y+02u2BdNm7aZiBu7oQOJYCSAxHXqa+7BcYGCHgs/iw0hmMjE/ly6j89AidDyqh2NdtOrNaZHGbqSrBoIc8MjlHlQaFKUoFKUoFKUoFKUoFKUoFKUoIn2gAxqTE6KTznqB7Go/jViYaJjwN1MeXnXT2myLKwEgCCpPInqCPOovhnxC5roQfAejZeqgkO1rMQ0kT4W6RPT3FVNhtWbJvPbVgbtw3LhwbVsFUnl5KP+asmzcyDZroCPAepU+r2r58O8MM14p+4ev8AFQdna100bXQcDeRPl5Cg2tZiGkCfC3WY6exrlrDnHjXhM+A+kj1e9BZuZFs11AHgPQsfV70Fi3cDCR/jkYOhrqo7FvEQTJkny5knl+dSUClKUClKUCoW2kAkcWnOFY9AeYHkamqu1lpbFlAYzqpP3QOeQ8qB8YuhhteXA3X8qfFrMQ08/A3Wfb2NcfDvCjNeGPuHp/FXQs3Mi2aagDwHoSfV70FTsy3Z2e2UtKypvHbwv4rl1mbp6yauna1mIaTr4W6R7e4qL4Z4jNfFl4D68vVXZs3Mg2aaAjwHqR+17UH0bWuujaaHgbyB8vIip0aQCOR1qsti4MuNeIz4D6QPV7VYtJCgeQj6UHVKUoFKUoFKUoIW2kAkcWnOFY9AeYHka5+MWAYbXlwN1/KvjWWloZQGM6qT90DnkPKufh3hRmvDH3D0/ioJPi1mIaefhb/FUuzLVnZ0ZbSsqtcdzwv47lxmbp6iR7CKt7m5lOaco8B8/wB6uPhnxxzXnPgPqy9VBKdrWYhpOvhbpHt7ivg2tTOjaaHgbyB8vIivhs3Mg2aaAjwHqR+17V8SzcBY5pxGfAfSB6vagsW3DAEciJH511XFi3iqrzgAfQRXdApSlApSlApSlApSlBV7TVzacW5zKnGCAZ9idAfI1g7dcu2kQ2UvICwUh2W5c472zg45uw8O8iTAIP5+opQeWA28KzqJuMD8tt3iCNmJVjB0O9CqQDjJbpxD5ct7c9sS9xSpVuAWQ7AbQCwJMrO6B00Bke4r1VKDzDXe0PnYquU/KDBMPGcSzAziU8XMzy8q0ew1vBr29NwgshTPdQAbNvIKLfI55yD15c5OtSgUpSgUpSgUpSgVQ7aR2tRbDE5LkEbFymQyCtIgkT1H4ir9KDyu23dotsgtJeVGCqATbuXJA2tmE3HI6WjJPIx+HdxduRXKasxJx4IT5lmd2TrqhukBpEqunn6elB5tbe2HdM7uMWTJUFkZAo4YtM/eKyARyJHSILd7tHdyVG8zEiLcBcTvMTOvTCesZGCSPV0oM3sJLqo4vFy29uQXw8BuMUxKfdwI568x5VpUpQKUpQKUpQKUpQUe2Uc2iLeRMrIU4sVDqXCsSIYrIBkfiOdYm2XL9soLSXlRsEAJS5d0+LZvtHI6WjJPIx7D1NKDyuPaCq7KAWfUrKYofkTuydeW+gNpIXQdZDb21t2zO4Cm3kqCyCwLXA+WUzA3cgR1IHQempQeTW92lu2JUbzNdIt4hYfeYmRIjHAHXKMjiTjt9iJcVXF0uTvbhBfDwG4xQLh0CkDXUaitGlApSlApSlApSlApSlApSlArFPb/AInFsmwtw2mu5CclfdsQnVFeVJkHhbQjU7VYx7BHEguMLDXDda1C+IvvGAfmEZ5YjnLHUDSgl7R7fs2bTXSSwVXbFASzC0wV4HsxAr7c7esK4RnIY46FLgx3rFbeZKwmTAgZRJ0rPu91QwZTffApfRRikqNpcOTMalSIE9OcnU9XOwrly9ca5d+W62QwVVGZtM7HnJUGQDqdJiDrQXO0O8Fm1bLli0I7hUBLMLTrbeB+yzKD+Nd9q9rrZtLdI0ZlUZHdxmYBbOMfzFZ1zuoGLTefHd37aiF4RtN23dYz1IZAB7fU6207Cbi2w7cSOrkgQCUM8pMA/jQQ/wDjloYB2AZwp4cnVQ5KqWuKMVViCAWgEgxyr7/47YlwbkYBiSVcKQhxfBiIfFtCFJg6VDt/d9Lt7fcMkKrB7auCLbMy45eE6nXUctKrL3TtjMAgBssWFtN6hdxckXeoDAQCNYEzQD3ttZ443I3258FzPL4c3/scc5gRET15Vojtmz8viJFwDBwlzdnIwoNyMVYnSCQZIHUVnnu6+e9+Ibei9vpwTGfhzs+GHpgzzmetQ3O5yFrZ3hOBttLKjNlbvG6SrEcGbE5Y89IiKDQv94LQBK5OBcS2Ti4SXvLZMXSMGxYmQCYg1Pc7YtDZ22lWztKjXAygnJVBMp6pjSOciJms/ae7C3LDbNccvs7MDuyomBdFwoWHNdMR1jqTrVu/2UzbK+zm6zFkZFuMBkJBwJjRiumvWKDi/wBruCypYLm0oa6A6iCy5YJPieNdcRqNdarWu9Nt2uYAFba5eNQ7DcJfBS0dSMWAnTWfKrV7sl2LMt02muqBdCgMJCxkhYaNGkkHQDTSvuz9hpbt37akhb2kegCxbsADz4UB186Cns3elXS8wTLc21utg6uuLZkgMv3wFJxI6r51q7d2nbshC7HjOKBVZ2c4s8KqAknFWOg5A1mXOwXKXfmg3LlkWA2IVVXi4oElmGROpjSBEknSv9nKzWGkjcMWUec2ntwfyafyoK1rvJszKXF2UAVg2Lw4dgqG2Y+ZLEKMJ1IHM1ztfeXZ0t55E8LsFCXM4tRnmmOSBSVBLAAFhPMVXHdZd3ZTeN8i0ltGgTNq5auK5H71tZHIgml7u0SGIvuty4txbjhU4hdxmFOilcVC89JmedBe2btyy7KmUO0aQ2IZrYuC2bkYh8CGxmYIMQal2rta1bcI7QxjkrELkSql2AIQFgQCxEkGKz9k7s27d0XBieIOcraFsltLbBV+a6KD11nUTUu3930uXt9wyQqsHtq4ItszKVy8J1OuvTSaCRe8GzkuN4BgHLMQwT5TY3IcjElW0IBMV0e3LQCk7wFyQqm1eDnGCYtlcoAIMxFVb3dpGXEu0TeMiJB2i4bhI91PL8NauW+z2zt3LlzNrYcCFCgh8Oknlj/zQcXe39nVQxurBVHESSVvNhaMATxtIA6kHyqNO8VpnVFzJZHed3cAXdsFZXkSjSeTAR15icix3ZuC08HC4+1JdGobdWrd8OttSRBAGRx6F2AMQa1LPYOLh96S53guEqIcXShMAeGMFA56DWTrQTbL29ZcouXG4XkGKAugcIbsY5FSCFJBIIMa1J2Z2zZ2j7J8uEODi4DK3JkLABl9xIqlsvdoJgBcY21a25SF4ns20RTlzA4FYjzHOJBsdj9iLs4tAOW3VhbAkDUJHEY66UGrSlKBSlKBSlKBSlKBSlKBSlKBSlKBSlKBSlKBSlKBSlKBSlKBSlKBSlKBSlKBSlKBSlKBSlKBSlKBSlKBSlKBSlKBSlKBSlKBSlKBSlKD/9k="/>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AA77634-39F7-C64D-92D3-118EC62FE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742" y="1417638"/>
            <a:ext cx="6930516" cy="5060773"/>
          </a:xfrm>
          <a:prstGeom prst="rect">
            <a:avLst/>
          </a:prstGeom>
        </p:spPr>
      </p:pic>
    </p:spTree>
    <p:extLst>
      <p:ext uri="{BB962C8B-B14F-4D97-AF65-F5344CB8AC3E}">
        <p14:creationId xmlns:p14="http://schemas.microsoft.com/office/powerpoint/2010/main" val="35198638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OFB Analysis</a:t>
            </a:r>
          </a:p>
        </p:txBody>
      </p:sp>
      <p:sp>
        <p:nvSpPr>
          <p:cNvPr id="3" name="Content Placeholder 2"/>
          <p:cNvSpPr>
            <a:spLocks noGrp="1"/>
          </p:cNvSpPr>
          <p:nvPr>
            <p:ph idx="1"/>
          </p:nvPr>
        </p:nvSpPr>
        <p:spPr/>
        <p:txBody>
          <a:bodyPr>
            <a:normAutofit fontScale="85000" lnSpcReduction="20000"/>
          </a:bodyPr>
          <a:lstStyle/>
          <a:p>
            <a:r>
              <a:rPr lang="en-US" b="1" u="sng" dirty="0"/>
              <a:t>Security:</a:t>
            </a:r>
            <a:r>
              <a:rPr lang="en-US" dirty="0"/>
              <a:t> The biggest drawback of OFB is that the </a:t>
            </a:r>
            <a:r>
              <a:rPr lang="en-US" b="1" dirty="0"/>
              <a:t>repetition of encrypting the initialization vector </a:t>
            </a:r>
            <a:r>
              <a:rPr lang="en-US" dirty="0"/>
              <a:t>may produce the same state that has occurred before. It is an unlikely situation but in such a case the plaintext will start to be encrypted by the same data as previously.</a:t>
            </a:r>
          </a:p>
          <a:p>
            <a:r>
              <a:rPr lang="en-US" b="1" u="sng" dirty="0"/>
              <a:t>Reoccurrences of key:</a:t>
            </a:r>
            <a:r>
              <a:rPr lang="en-US" dirty="0"/>
              <a:t>  Algorithms that work in the OFB mode create keystream bits that are used for encryption subsequent data blocks. In this regard, the way of working of the block cipher becomes </a:t>
            </a:r>
            <a:r>
              <a:rPr lang="en-US" b="1" dirty="0"/>
              <a:t>similar to the way of working of a typical stream cipher</a:t>
            </a:r>
            <a:r>
              <a:rPr lang="en-US" dirty="0"/>
              <a:t>.</a:t>
            </a:r>
          </a:p>
        </p:txBody>
      </p:sp>
      <p:sp>
        <p:nvSpPr>
          <p:cNvPr id="4" name="Slide Number Placeholder 3"/>
          <p:cNvSpPr>
            <a:spLocks noGrp="1"/>
          </p:cNvSpPr>
          <p:nvPr>
            <p:ph type="sldNum" sz="quarter" idx="12"/>
          </p:nvPr>
        </p:nvSpPr>
        <p:spPr/>
        <p:txBody>
          <a:bodyPr/>
          <a:lstStyle/>
          <a:p>
            <a:fld id="{DAF22AC9-109E-4E4D-92F9-530E51D9A3A2}" type="slidenum">
              <a:rPr lang="he-IL" smtClean="0"/>
              <a:pPr/>
              <a:t>51</a:t>
            </a:fld>
            <a:endParaRPr lang="he-IL"/>
          </a:p>
        </p:txBody>
      </p:sp>
    </p:spTree>
    <p:extLst>
      <p:ext uri="{BB962C8B-B14F-4D97-AF65-F5344CB8AC3E}">
        <p14:creationId xmlns:p14="http://schemas.microsoft.com/office/powerpoint/2010/main" val="21440280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OFB Analysis</a:t>
            </a:r>
          </a:p>
        </p:txBody>
      </p:sp>
      <p:sp>
        <p:nvSpPr>
          <p:cNvPr id="3" name="Content Placeholder 2"/>
          <p:cNvSpPr>
            <a:spLocks noGrp="1"/>
          </p:cNvSpPr>
          <p:nvPr>
            <p:ph idx="1"/>
          </p:nvPr>
        </p:nvSpPr>
        <p:spPr/>
        <p:txBody>
          <a:bodyPr>
            <a:normAutofit fontScale="77500" lnSpcReduction="20000"/>
          </a:bodyPr>
          <a:lstStyle/>
          <a:p>
            <a:r>
              <a:rPr lang="en-US" b="1" u="sng" dirty="0"/>
              <a:t>Speed:</a:t>
            </a:r>
            <a:r>
              <a:rPr lang="en-US" dirty="0"/>
              <a:t> Because of the continuous creation of keystream bits, both encryption and decryption can be performed using only </a:t>
            </a:r>
            <a:r>
              <a:rPr lang="en-US" b="1" dirty="0"/>
              <a:t>one thread </a:t>
            </a:r>
            <a:r>
              <a:rPr lang="en-US" dirty="0"/>
              <a:t>at a time. Similarly, as in the CFB mode, both data encryption and decryption uses the same cipher encryption algorithm.</a:t>
            </a:r>
          </a:p>
          <a:p>
            <a:r>
              <a:rPr lang="en-US" b="1" u="sng" dirty="0"/>
              <a:t>Effect of an error:</a:t>
            </a:r>
            <a:r>
              <a:rPr lang="en-US" dirty="0"/>
              <a:t> If one bit of a plaintext or ciphertext message is damaged (for example because of a transmission error), </a:t>
            </a:r>
            <a:r>
              <a:rPr lang="en-US" b="1" dirty="0"/>
              <a:t>only one corresponding ciphertext</a:t>
            </a:r>
            <a:r>
              <a:rPr lang="en-US" dirty="0"/>
              <a:t> or respectively plaintext bit is damaged as well. It is possible to use various correction algorithms to restore the previous value of damaged parts of the received message.</a:t>
            </a:r>
          </a:p>
        </p:txBody>
      </p:sp>
      <p:sp>
        <p:nvSpPr>
          <p:cNvPr id="4" name="Slide Number Placeholder 3"/>
          <p:cNvSpPr>
            <a:spLocks noGrp="1"/>
          </p:cNvSpPr>
          <p:nvPr>
            <p:ph type="sldNum" sz="quarter" idx="12"/>
          </p:nvPr>
        </p:nvSpPr>
        <p:spPr/>
        <p:txBody>
          <a:bodyPr/>
          <a:lstStyle/>
          <a:p>
            <a:fld id="{DAF22AC9-109E-4E4D-92F9-530E51D9A3A2}" type="slidenum">
              <a:rPr lang="he-IL" smtClean="0"/>
              <a:pPr/>
              <a:t>52</a:t>
            </a:fld>
            <a:endParaRPr lang="he-IL"/>
          </a:p>
        </p:txBody>
      </p:sp>
    </p:spTree>
    <p:extLst>
      <p:ext uri="{BB962C8B-B14F-4D97-AF65-F5344CB8AC3E}">
        <p14:creationId xmlns:p14="http://schemas.microsoft.com/office/powerpoint/2010/main" val="2135222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Counter (CTR)</a:t>
            </a:r>
            <a:endParaRPr lang="en-US" dirty="0"/>
          </a:p>
        </p:txBody>
      </p:sp>
      <p:sp>
        <p:nvSpPr>
          <p:cNvPr id="3" name="Slide Number Placeholder 2"/>
          <p:cNvSpPr>
            <a:spLocks noGrp="1"/>
          </p:cNvSpPr>
          <p:nvPr>
            <p:ph type="sldNum" sz="quarter" idx="12"/>
          </p:nvPr>
        </p:nvSpPr>
        <p:spPr/>
        <p:txBody>
          <a:bodyPr/>
          <a:lstStyle/>
          <a:p>
            <a:pPr>
              <a:defRPr/>
            </a:pPr>
            <a:fld id="{EE6CD47B-84B0-1D4D-9564-325E99A4E339}" type="slidenum">
              <a:rPr lang="en-US" smtClean="0"/>
              <a:pPr>
                <a:defRPr/>
              </a:pPr>
              <a:t>53</a:t>
            </a:fld>
            <a:endParaRPr lang="en-US"/>
          </a:p>
        </p:txBody>
      </p:sp>
      <p:pic>
        <p:nvPicPr>
          <p:cNvPr id="5" name="Picture 4">
            <a:extLst>
              <a:ext uri="{FF2B5EF4-FFF2-40B4-BE49-F238E27FC236}">
                <a16:creationId xmlns:a16="http://schemas.microsoft.com/office/drawing/2014/main" id="{2CA068AE-A0B6-DF4B-9184-DDB7DBDF4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868" y="1374229"/>
            <a:ext cx="7114263" cy="5164681"/>
          </a:xfrm>
          <a:prstGeom prst="rect">
            <a:avLst/>
          </a:prstGeom>
        </p:spPr>
      </p:pic>
    </p:spTree>
    <p:extLst>
      <p:ext uri="{BB962C8B-B14F-4D97-AF65-F5344CB8AC3E}">
        <p14:creationId xmlns:p14="http://schemas.microsoft.com/office/powerpoint/2010/main" val="581688257"/>
      </p:ext>
    </p:extLst>
  </p:cSld>
  <p:clrMapOvr>
    <a:masterClrMapping/>
  </p:clrMapOvr>
  <p:transition>
    <p:dissolv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CTR Analysis</a:t>
            </a:r>
          </a:p>
        </p:txBody>
      </p:sp>
      <p:sp>
        <p:nvSpPr>
          <p:cNvPr id="3" name="Content Placeholder 2"/>
          <p:cNvSpPr>
            <a:spLocks noGrp="1"/>
          </p:cNvSpPr>
          <p:nvPr>
            <p:ph idx="1"/>
          </p:nvPr>
        </p:nvSpPr>
        <p:spPr/>
        <p:txBody>
          <a:bodyPr>
            <a:normAutofit fontScale="85000" lnSpcReduction="20000"/>
          </a:bodyPr>
          <a:lstStyle/>
          <a:p>
            <a:r>
              <a:rPr lang="en-US" b="1" u="sng" dirty="0"/>
              <a:t>Security:</a:t>
            </a:r>
            <a:r>
              <a:rPr lang="en-US" dirty="0"/>
              <a:t> In this mode, subsequent values of an increasing counter are added to a </a:t>
            </a:r>
            <a:r>
              <a:rPr lang="en-US" i="1" dirty="0"/>
              <a:t>nonce</a:t>
            </a:r>
            <a:r>
              <a:rPr lang="en-US" dirty="0"/>
              <a:t> value (the nonce means a number that is unique: </a:t>
            </a:r>
            <a:r>
              <a:rPr lang="en-US" i="1" dirty="0"/>
              <a:t>number used once</a:t>
            </a:r>
            <a:r>
              <a:rPr lang="en-US" dirty="0"/>
              <a:t>) and the results are encrypted as usual. The </a:t>
            </a:r>
            <a:r>
              <a:rPr lang="en-US" b="1" dirty="0"/>
              <a:t>nonce plays the same role as initialization vectors</a:t>
            </a:r>
            <a:r>
              <a:rPr lang="en-US" dirty="0"/>
              <a:t>.</a:t>
            </a:r>
          </a:p>
          <a:p>
            <a:r>
              <a:rPr lang="en-US" b="1" u="sng" dirty="0"/>
              <a:t>Reoccurrences of key:</a:t>
            </a:r>
            <a:r>
              <a:rPr lang="en-US" dirty="0"/>
              <a:t> Using the CTR mode makes block cipher way of working </a:t>
            </a:r>
            <a:r>
              <a:rPr lang="en-US" b="1" dirty="0"/>
              <a:t>similar to a stream cipher</a:t>
            </a:r>
            <a:r>
              <a:rPr lang="en-US" dirty="0"/>
              <a:t>. As in the OFB mode, keystream bits are created regardless of content of encrypting data blocks. </a:t>
            </a:r>
            <a:br>
              <a:rPr lang="en-US" dirty="0"/>
            </a:b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54</a:t>
            </a:fld>
            <a:endParaRPr lang="he-IL"/>
          </a:p>
        </p:txBody>
      </p:sp>
    </p:spTree>
    <p:extLst>
      <p:ext uri="{BB962C8B-B14F-4D97-AF65-F5344CB8AC3E}">
        <p14:creationId xmlns:p14="http://schemas.microsoft.com/office/powerpoint/2010/main" val="1162175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CTR Analysis</a:t>
            </a:r>
          </a:p>
        </p:txBody>
      </p:sp>
      <p:sp>
        <p:nvSpPr>
          <p:cNvPr id="3" name="Content Placeholder 2"/>
          <p:cNvSpPr>
            <a:spLocks noGrp="1"/>
          </p:cNvSpPr>
          <p:nvPr>
            <p:ph idx="1"/>
          </p:nvPr>
        </p:nvSpPr>
        <p:spPr/>
        <p:txBody>
          <a:bodyPr>
            <a:normAutofit fontScale="85000" lnSpcReduction="10000"/>
          </a:bodyPr>
          <a:lstStyle/>
          <a:p>
            <a:r>
              <a:rPr lang="en-US" b="1" u="sng" dirty="0"/>
              <a:t>Speed:</a:t>
            </a:r>
            <a:r>
              <a:rPr lang="en-US" dirty="0"/>
              <a:t> It is one of the most popular block ciphers modes of operation. </a:t>
            </a:r>
            <a:r>
              <a:rPr lang="en-US" b="1" dirty="0"/>
              <a:t>Both encryption and decryption </a:t>
            </a:r>
            <a:r>
              <a:rPr lang="en-US" dirty="0"/>
              <a:t>can be performed using </a:t>
            </a:r>
            <a:r>
              <a:rPr lang="en-US" b="1" dirty="0"/>
              <a:t>many threads</a:t>
            </a:r>
            <a:r>
              <a:rPr lang="en-US" dirty="0"/>
              <a:t> at the same time.</a:t>
            </a:r>
          </a:p>
          <a:p>
            <a:r>
              <a:rPr lang="en-US" b="1" u="sng" dirty="0"/>
              <a:t>Effect of an error:</a:t>
            </a:r>
            <a:r>
              <a:rPr lang="en-US" dirty="0"/>
              <a:t> If one bit of a plaintext or ciphertext message is damaged, only </a:t>
            </a:r>
            <a:r>
              <a:rPr lang="en-US" b="1" dirty="0"/>
              <a:t>one</a:t>
            </a:r>
            <a:r>
              <a:rPr lang="en-US" dirty="0"/>
              <a:t> </a:t>
            </a:r>
            <a:r>
              <a:rPr lang="en-US" b="1" dirty="0"/>
              <a:t>corresponding output bit </a:t>
            </a:r>
            <a:r>
              <a:rPr lang="en-US" dirty="0"/>
              <a:t>is damaged as well. Thus, it is possible to use various correction algorithms to restore the previous value of damaged parts of received messages.</a:t>
            </a:r>
          </a:p>
          <a:p>
            <a:pPr marL="0" indent="0">
              <a:buNone/>
            </a:pP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55</a:t>
            </a:fld>
            <a:endParaRPr lang="he-IL"/>
          </a:p>
        </p:txBody>
      </p:sp>
    </p:spTree>
    <p:extLst>
      <p:ext uri="{BB962C8B-B14F-4D97-AF65-F5344CB8AC3E}">
        <p14:creationId xmlns:p14="http://schemas.microsoft.com/office/powerpoint/2010/main" val="22666490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611560" y="3429000"/>
            <a:ext cx="7632848" cy="3168352"/>
          </a:xfrm>
          <a:prstGeom prst="rect">
            <a:avLst/>
          </a:prstGeom>
          <a:solidFill>
            <a:schemeClr val="bg1"/>
          </a:solidFill>
          <a:ln w="9525">
            <a:noFill/>
            <a:miter lim="800000"/>
            <a:headEnd/>
            <a:tailEnd/>
          </a:ln>
        </p:spPr>
      </p:pic>
      <p:sp>
        <p:nvSpPr>
          <p:cNvPr id="227330" name="Rectangle 2"/>
          <p:cNvSpPr>
            <a:spLocks noGrp="1" noChangeArrowheads="1"/>
          </p:cNvSpPr>
          <p:nvPr>
            <p:ph type="title"/>
          </p:nvPr>
        </p:nvSpPr>
        <p:spPr/>
        <p:txBody>
          <a:bodyPr>
            <a:normAutofit fontScale="90000"/>
          </a:bodyPr>
          <a:lstStyle/>
          <a:p>
            <a:r>
              <a:rPr lang="en-US" dirty="0"/>
              <a:t>Stream Cipher Encryption – RC4</a:t>
            </a:r>
          </a:p>
        </p:txBody>
      </p:sp>
      <p:sp>
        <p:nvSpPr>
          <p:cNvPr id="2" name="Content Placeholder 1"/>
          <p:cNvSpPr>
            <a:spLocks noGrp="1"/>
          </p:cNvSpPr>
          <p:nvPr>
            <p:ph idx="1"/>
          </p:nvPr>
        </p:nvSpPr>
        <p:spPr>
          <a:xfrm>
            <a:off x="446856" y="1340768"/>
            <a:ext cx="8589640" cy="4525963"/>
          </a:xfrm>
        </p:spPr>
        <p:txBody>
          <a:bodyPr>
            <a:normAutofit/>
          </a:bodyPr>
          <a:lstStyle/>
          <a:p>
            <a:r>
              <a:rPr lang="en-US" dirty="0"/>
              <a:t>Encrypts plaintext one byte at a time (also other units) </a:t>
            </a:r>
          </a:p>
          <a:p>
            <a:r>
              <a:rPr lang="en-US" dirty="0"/>
              <a:t>Produces output one element at a time</a:t>
            </a:r>
          </a:p>
          <a:p>
            <a:pPr lvl="0"/>
            <a:r>
              <a:rPr lang="en-US" dirty="0"/>
              <a:t>Processes the input elements continuously</a:t>
            </a:r>
          </a:p>
        </p:txBody>
      </p:sp>
      <p:sp>
        <p:nvSpPr>
          <p:cNvPr id="3" name="Slide Number Placeholder 2"/>
          <p:cNvSpPr>
            <a:spLocks noGrp="1"/>
          </p:cNvSpPr>
          <p:nvPr>
            <p:ph type="sldNum" sz="quarter" idx="12"/>
          </p:nvPr>
        </p:nvSpPr>
        <p:spPr/>
        <p:txBody>
          <a:bodyPr/>
          <a:lstStyle/>
          <a:p>
            <a:fld id="{DAF22AC9-109E-4E4D-92F9-530E51D9A3A2}" type="slidenum">
              <a:rPr lang="he-IL" smtClean="0"/>
              <a:t>56</a:t>
            </a:fld>
            <a:endParaRPr lang="he-IL"/>
          </a:p>
        </p:txBody>
      </p:sp>
    </p:spTree>
    <p:extLst>
      <p:ext uri="{BB962C8B-B14F-4D97-AF65-F5344CB8AC3E}">
        <p14:creationId xmlns:p14="http://schemas.microsoft.com/office/powerpoint/2010/main" val="3230504494"/>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normAutofit fontScale="90000"/>
          </a:bodyPr>
          <a:lstStyle/>
          <a:p>
            <a:r>
              <a:rPr lang="en-US" dirty="0"/>
              <a:t>Stream Cipher Encryption – RC4</a:t>
            </a:r>
          </a:p>
        </p:txBody>
      </p:sp>
      <p:sp>
        <p:nvSpPr>
          <p:cNvPr id="2" name="Content Placeholder 1"/>
          <p:cNvSpPr>
            <a:spLocks noGrp="1"/>
          </p:cNvSpPr>
          <p:nvPr>
            <p:ph idx="1"/>
          </p:nvPr>
        </p:nvSpPr>
        <p:spPr>
          <a:xfrm>
            <a:off x="446856" y="1340768"/>
            <a:ext cx="8589640" cy="4525963"/>
          </a:xfrm>
        </p:spPr>
        <p:txBody>
          <a:bodyPr>
            <a:noAutofit/>
          </a:bodyPr>
          <a:lstStyle/>
          <a:p>
            <a:pPr lvl="0"/>
            <a:r>
              <a:rPr lang="en-US" dirty="0"/>
              <a:t>Almost always faster </a:t>
            </a:r>
          </a:p>
          <a:p>
            <a:pPr lvl="0"/>
            <a:r>
              <a:rPr lang="en-US" dirty="0"/>
              <a:t>Pseudorandom stream is one that is unpredictable without knowledge of the input key</a:t>
            </a:r>
          </a:p>
          <a:p>
            <a:pPr lvl="0"/>
            <a:r>
              <a:rPr lang="en-US" dirty="0"/>
              <a:t>Keys cannot be reused</a:t>
            </a:r>
          </a:p>
          <a:p>
            <a:pPr lvl="0"/>
            <a:r>
              <a:rPr lang="en-US" dirty="0"/>
              <a:t>Generate pseudo random keys </a:t>
            </a:r>
            <a:br>
              <a:rPr lang="en-US" dirty="0"/>
            </a:br>
            <a:r>
              <a:rPr lang="en-US" dirty="0"/>
              <a:t>(key Stream)</a:t>
            </a:r>
          </a:p>
        </p:txBody>
      </p:sp>
      <p:sp>
        <p:nvSpPr>
          <p:cNvPr id="3" name="Slide Number Placeholder 2"/>
          <p:cNvSpPr>
            <a:spLocks noGrp="1"/>
          </p:cNvSpPr>
          <p:nvPr>
            <p:ph type="sldNum" sz="quarter" idx="12"/>
          </p:nvPr>
        </p:nvSpPr>
        <p:spPr/>
        <p:txBody>
          <a:bodyPr/>
          <a:lstStyle/>
          <a:p>
            <a:fld id="{DAF22AC9-109E-4E4D-92F9-530E51D9A3A2}" type="slidenum">
              <a:rPr lang="he-IL" smtClean="0"/>
              <a:t>57</a:t>
            </a:fld>
            <a:endParaRPr lang="he-IL"/>
          </a:p>
        </p:txBody>
      </p:sp>
    </p:spTree>
    <p:extLst>
      <p:ext uri="{BB962C8B-B14F-4D97-AF65-F5344CB8AC3E}">
        <p14:creationId xmlns:p14="http://schemas.microsoft.com/office/powerpoint/2010/main" val="407501278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23528" y="2204864"/>
            <a:ext cx="8229600" cy="1143000"/>
          </a:xfrm>
        </p:spPr>
        <p:txBody>
          <a:bodyPr>
            <a:normAutofit fontScale="90000"/>
          </a:bodyPr>
          <a:lstStyle/>
          <a:p>
            <a:r>
              <a:rPr lang="en-US" dirty="0"/>
              <a:t>Message Confidentiality</a:t>
            </a:r>
            <a:br>
              <a:rPr lang="en-US" dirty="0"/>
            </a:br>
            <a:r>
              <a:rPr lang="en-US" dirty="0"/>
              <a:t> </a:t>
            </a:r>
            <a:br>
              <a:rPr lang="en-US" dirty="0"/>
            </a:br>
            <a:r>
              <a:rPr lang="en-US" dirty="0"/>
              <a:t>VS </a:t>
            </a:r>
            <a:br>
              <a:rPr lang="en-US" dirty="0"/>
            </a:br>
            <a:r>
              <a:rPr lang="en-US" dirty="0"/>
              <a:t/>
            </a:r>
            <a:br>
              <a:rPr lang="en-US" dirty="0"/>
            </a:br>
            <a:r>
              <a:rPr lang="en-US" dirty="0"/>
              <a:t>Message Authentication</a:t>
            </a:r>
          </a:p>
        </p:txBody>
      </p:sp>
      <p:sp>
        <p:nvSpPr>
          <p:cNvPr id="3" name="Slide Number Placeholder 2"/>
          <p:cNvSpPr>
            <a:spLocks noGrp="1"/>
          </p:cNvSpPr>
          <p:nvPr>
            <p:ph type="sldNum" sz="quarter" idx="12"/>
          </p:nvPr>
        </p:nvSpPr>
        <p:spPr/>
        <p:txBody>
          <a:bodyPr/>
          <a:lstStyle/>
          <a:p>
            <a:fld id="{DAF22AC9-109E-4E4D-92F9-530E51D9A3A2}" type="slidenum">
              <a:rPr lang="he-IL" smtClean="0"/>
              <a:t>58</a:t>
            </a:fld>
            <a:endParaRPr lang="he-IL"/>
          </a:p>
        </p:txBody>
      </p:sp>
    </p:spTree>
    <p:extLst>
      <p:ext uri="{BB962C8B-B14F-4D97-AF65-F5344CB8AC3E}">
        <p14:creationId xmlns:p14="http://schemas.microsoft.com/office/powerpoint/2010/main" val="546053716"/>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dirty="0"/>
              <a:t>Message Authentication</a:t>
            </a:r>
          </a:p>
        </p:txBody>
      </p:sp>
      <p:sp>
        <p:nvSpPr>
          <p:cNvPr id="2" name="Content Placeholder 1"/>
          <p:cNvSpPr>
            <a:spLocks noGrp="1"/>
          </p:cNvSpPr>
          <p:nvPr>
            <p:ph idx="1"/>
          </p:nvPr>
        </p:nvSpPr>
        <p:spPr/>
        <p:txBody>
          <a:bodyPr>
            <a:normAutofit/>
          </a:bodyPr>
          <a:lstStyle/>
          <a:p>
            <a:r>
              <a:rPr lang="en-US" dirty="0"/>
              <a:t>Protects against active attacks</a:t>
            </a:r>
          </a:p>
          <a:p>
            <a:r>
              <a:rPr lang="en-US" dirty="0"/>
              <a:t>Verifies that the received message is authentic</a:t>
            </a:r>
          </a:p>
          <a:p>
            <a:pPr lvl="1"/>
            <a:r>
              <a:rPr lang="en-US" dirty="0"/>
              <a:t>content have not been altered</a:t>
            </a:r>
          </a:p>
          <a:p>
            <a:pPr lvl="1"/>
            <a:r>
              <a:rPr lang="en-US" dirty="0"/>
              <a:t>from authentic source</a:t>
            </a:r>
          </a:p>
          <a:p>
            <a:pPr lvl="1"/>
            <a:r>
              <a:rPr lang="en-US" dirty="0"/>
              <a:t>timely and in correct sequence</a:t>
            </a:r>
          </a:p>
          <a:p>
            <a:pPr lvl="0"/>
            <a:r>
              <a:rPr lang="en-US" dirty="0"/>
              <a:t>can use conventional </a:t>
            </a:r>
            <a:r>
              <a:rPr lang="en-US" sz="2000" dirty="0"/>
              <a:t>(Symmetric) </a:t>
            </a:r>
            <a:r>
              <a:rPr lang="en-US" dirty="0"/>
              <a:t>encryption</a:t>
            </a:r>
          </a:p>
          <a:p>
            <a:pPr lvl="1"/>
            <a:r>
              <a:rPr lang="en-US" dirty="0"/>
              <a:t>Only sender and receiver share a key</a:t>
            </a:r>
          </a:p>
        </p:txBody>
      </p:sp>
      <p:sp>
        <p:nvSpPr>
          <p:cNvPr id="3" name="Slide Number Placeholder 2"/>
          <p:cNvSpPr>
            <a:spLocks noGrp="1"/>
          </p:cNvSpPr>
          <p:nvPr>
            <p:ph type="sldNum" sz="quarter" idx="12"/>
          </p:nvPr>
        </p:nvSpPr>
        <p:spPr/>
        <p:txBody>
          <a:bodyPr/>
          <a:lstStyle/>
          <a:p>
            <a:fld id="{DAF22AC9-109E-4E4D-92F9-530E51D9A3A2}" type="slidenum">
              <a:rPr lang="he-IL" smtClean="0"/>
              <a:t>59</a:t>
            </a:fld>
            <a:endParaRPr lang="he-IL"/>
          </a:p>
        </p:txBody>
      </p:sp>
    </p:spTree>
    <p:extLst>
      <p:ext uri="{BB962C8B-B14F-4D97-AF65-F5344CB8AC3E}">
        <p14:creationId xmlns:p14="http://schemas.microsoft.com/office/powerpoint/2010/main" val="2170693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GB"/>
              <a:t>Definitions</a:t>
            </a:r>
            <a:endParaRPr lang="en-AU" dirty="0"/>
          </a:p>
        </p:txBody>
      </p:sp>
      <p:sp>
        <p:nvSpPr>
          <p:cNvPr id="200707" name="Rectangle 3"/>
          <p:cNvSpPr>
            <a:spLocks noGrp="1" noChangeArrowheads="1"/>
          </p:cNvSpPr>
          <p:nvPr>
            <p:ph idx="1"/>
          </p:nvPr>
        </p:nvSpPr>
        <p:spPr>
          <a:xfrm>
            <a:off x="457200" y="1600200"/>
            <a:ext cx="8579296" cy="4756150"/>
          </a:xfrm>
        </p:spPr>
        <p:txBody>
          <a:bodyPr>
            <a:normAutofit lnSpcReduction="10000"/>
          </a:bodyPr>
          <a:lstStyle/>
          <a:p>
            <a:r>
              <a:rPr lang="en-US" dirty="0"/>
              <a:t>Cryptology</a:t>
            </a:r>
          </a:p>
          <a:p>
            <a:pPr lvl="1"/>
            <a:r>
              <a:rPr lang="en-US" dirty="0"/>
              <a:t>Cryptography (</a:t>
            </a:r>
            <a:r>
              <a:rPr lang="en-US" dirty="0" err="1"/>
              <a:t>Kryptos</a:t>
            </a:r>
            <a:r>
              <a:rPr lang="en-US" dirty="0"/>
              <a:t> = hidden, </a:t>
            </a:r>
            <a:r>
              <a:rPr lang="en-US" dirty="0" err="1"/>
              <a:t>Graphia</a:t>
            </a:r>
            <a:r>
              <a:rPr lang="en-US" dirty="0"/>
              <a:t> = writing)</a:t>
            </a:r>
          </a:p>
          <a:p>
            <a:pPr lvl="1"/>
            <a:r>
              <a:rPr lang="en-US" dirty="0"/>
              <a:t>Cryptanalysis</a:t>
            </a:r>
          </a:p>
          <a:p>
            <a:r>
              <a:rPr lang="en-US" dirty="0"/>
              <a:t>Input: Plaintext</a:t>
            </a:r>
          </a:p>
          <a:p>
            <a:r>
              <a:rPr lang="en-US" dirty="0"/>
              <a:t>Cryptosystem</a:t>
            </a:r>
          </a:p>
          <a:p>
            <a:pPr lvl="1"/>
            <a:r>
              <a:rPr lang="en-US" dirty="0"/>
              <a:t>Algorithm</a:t>
            </a:r>
          </a:p>
          <a:p>
            <a:pPr lvl="1"/>
            <a:r>
              <a:rPr lang="en-US" dirty="0"/>
              <a:t>Key/Key space</a:t>
            </a:r>
          </a:p>
          <a:p>
            <a:r>
              <a:rPr lang="en-US" dirty="0"/>
              <a:t>Output: </a:t>
            </a:r>
            <a:r>
              <a:rPr lang="en-US" dirty="0" err="1"/>
              <a:t>Ciphertext</a:t>
            </a:r>
            <a:endParaRPr lang="en-US" dirty="0"/>
          </a:p>
          <a:p>
            <a:pPr marL="0" indent="0">
              <a:buNone/>
            </a:pP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6</a:t>
            </a:fld>
            <a:endParaRPr lang="he-IL"/>
          </a:p>
        </p:txBody>
      </p:sp>
    </p:spTree>
    <p:extLst>
      <p:ext uri="{BB962C8B-B14F-4D97-AF65-F5344CB8AC3E}">
        <p14:creationId xmlns:p14="http://schemas.microsoft.com/office/powerpoint/2010/main" val="16493779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fontScale="90000"/>
          </a:bodyPr>
          <a:lstStyle/>
          <a:p>
            <a:r>
              <a:rPr lang="en-US"/>
              <a:t>Message Authentication without Encryption</a:t>
            </a:r>
            <a:endParaRPr lang="en-US" dirty="0"/>
          </a:p>
        </p:txBody>
      </p:sp>
      <p:sp>
        <p:nvSpPr>
          <p:cNvPr id="2" name="Content Placeholder 1"/>
          <p:cNvSpPr>
            <a:spLocks noGrp="1"/>
          </p:cNvSpPr>
          <p:nvPr>
            <p:ph idx="1"/>
          </p:nvPr>
        </p:nvSpPr>
        <p:spPr/>
        <p:txBody>
          <a:bodyPr/>
          <a:lstStyle/>
          <a:p>
            <a:r>
              <a:rPr lang="en-US"/>
              <a:t>Symmetric Encryption only for message authentication is exposed to Block reorder attack (e.g in ECB)</a:t>
            </a:r>
          </a:p>
          <a:p>
            <a:r>
              <a:rPr lang="en-US"/>
              <a:t>Thus using a generated tag and appending it to each message protect from this attack as well:</a:t>
            </a:r>
          </a:p>
          <a:p>
            <a:pPr lvl="1"/>
            <a:r>
              <a:rPr lang="en-US"/>
              <a:t>Message Authentication Code</a:t>
            </a:r>
          </a:p>
          <a:p>
            <a:pPr lvl="1"/>
            <a:r>
              <a:rPr lang="en-US"/>
              <a:t>One Way Hash Function</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pPr/>
              <a:t>60</a:t>
            </a:fld>
            <a:endParaRPr lang="he-IL"/>
          </a:p>
        </p:txBody>
      </p:sp>
    </p:spTree>
    <p:extLst>
      <p:ext uri="{BB962C8B-B14F-4D97-AF65-F5344CB8AC3E}">
        <p14:creationId xmlns:p14="http://schemas.microsoft.com/office/powerpoint/2010/main" val="20223662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107504" y="274638"/>
            <a:ext cx="9036496" cy="1143000"/>
          </a:xfrm>
        </p:spPr>
        <p:txBody>
          <a:bodyPr>
            <a:normAutofit/>
          </a:bodyPr>
          <a:lstStyle/>
          <a:p>
            <a:r>
              <a:rPr lang="en-US" sz="3800" dirty="0"/>
              <a:t>Message Authentication Codes</a:t>
            </a:r>
            <a:r>
              <a:rPr lang="he-IL" sz="3800" dirty="0"/>
              <a:t> </a:t>
            </a:r>
            <a:r>
              <a:rPr lang="en-US" sz="3800" dirty="0"/>
              <a:t>(MAC)</a:t>
            </a:r>
          </a:p>
        </p:txBody>
      </p:sp>
      <p:pic>
        <p:nvPicPr>
          <p:cNvPr id="46083" name="Picture 3" descr="f4.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143464" y="1241694"/>
            <a:ext cx="8038582" cy="511256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61</a:t>
            </a:fld>
            <a:endParaRPr lang="he-IL"/>
          </a:p>
        </p:txBody>
      </p:sp>
      <p:sp>
        <p:nvSpPr>
          <p:cNvPr id="5" name="Content Placeholder 1"/>
          <p:cNvSpPr txBox="1">
            <a:spLocks/>
          </p:cNvSpPr>
          <p:nvPr/>
        </p:nvSpPr>
        <p:spPr>
          <a:xfrm>
            <a:off x="4160828" y="5782612"/>
            <a:ext cx="3493130" cy="93219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MAC</a:t>
            </a:r>
            <a:r>
              <a:rPr lang="en-US" sz="1800" dirty="0"/>
              <a:t>M</a:t>
            </a:r>
            <a:r>
              <a:rPr lang="en-US" dirty="0"/>
              <a:t> = F(K</a:t>
            </a:r>
            <a:r>
              <a:rPr lang="en-US" sz="2000" dirty="0"/>
              <a:t>AB</a:t>
            </a:r>
            <a:r>
              <a:rPr lang="en-US" dirty="0"/>
              <a:t>,M)</a:t>
            </a:r>
          </a:p>
        </p:txBody>
      </p:sp>
    </p:spTree>
    <p:extLst>
      <p:ext uri="{BB962C8B-B14F-4D97-AF65-F5344CB8AC3E}">
        <p14:creationId xmlns:p14="http://schemas.microsoft.com/office/powerpoint/2010/main" val="1299242843"/>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normAutofit/>
          </a:bodyPr>
          <a:lstStyle/>
          <a:p>
            <a:r>
              <a:rPr lang="en-US" sz="3200" dirty="0"/>
              <a:t>Message Authentication Codes</a:t>
            </a:r>
            <a:r>
              <a:rPr lang="he-IL" sz="3200" dirty="0"/>
              <a:t> </a:t>
            </a:r>
            <a:r>
              <a:rPr lang="en-US" sz="3200" dirty="0"/>
              <a:t>(MAC)</a:t>
            </a:r>
            <a:endParaRPr lang="en-US" sz="3000" dirty="0"/>
          </a:p>
        </p:txBody>
      </p:sp>
      <p:sp>
        <p:nvSpPr>
          <p:cNvPr id="2" name="Content Placeholder 1"/>
          <p:cNvSpPr>
            <a:spLocks noGrp="1"/>
          </p:cNvSpPr>
          <p:nvPr>
            <p:ph idx="1"/>
          </p:nvPr>
        </p:nvSpPr>
        <p:spPr>
          <a:xfrm>
            <a:off x="457200" y="1600200"/>
            <a:ext cx="8579296" cy="4925144"/>
          </a:xfrm>
        </p:spPr>
        <p:txBody>
          <a:bodyPr>
            <a:normAutofit fontScale="70000" lnSpcReduction="20000"/>
          </a:bodyPr>
          <a:lstStyle/>
          <a:p>
            <a:r>
              <a:rPr lang="en-US" sz="4600" dirty="0"/>
              <a:t>Only the sender and receiver share the secret key KAB</a:t>
            </a:r>
          </a:p>
          <a:p>
            <a:endParaRPr lang="en-US" sz="1800" dirty="0"/>
          </a:p>
          <a:p>
            <a:r>
              <a:rPr lang="en-US" sz="4600" dirty="0"/>
              <a:t>If the sender find a match between the received MAC and his calculated code then:</a:t>
            </a:r>
          </a:p>
          <a:p>
            <a:pPr lvl="1"/>
            <a:r>
              <a:rPr lang="en-US" dirty="0"/>
              <a:t>Message wasn’t altered: attacker can alter the message but not the code since doesn’t have the secret key</a:t>
            </a:r>
          </a:p>
          <a:p>
            <a:pPr lvl="1"/>
            <a:r>
              <a:rPr lang="en-US" dirty="0"/>
              <a:t>Sender authenticity –no one else is able to produce the same MAC due to the secret key</a:t>
            </a:r>
          </a:p>
          <a:p>
            <a:pPr lvl="1"/>
            <a:r>
              <a:rPr lang="en-US" dirty="0"/>
              <a:t>Message on correct order  - attacker cannot alter the sequence number (X.25,HDLC, TCP) within a message</a:t>
            </a:r>
          </a:p>
          <a:p>
            <a:r>
              <a:rPr lang="en-US" sz="4600" dirty="0"/>
              <a:t>Note that MAC algorithms are not required to be reversible</a:t>
            </a:r>
          </a:p>
        </p:txBody>
      </p:sp>
      <p:sp>
        <p:nvSpPr>
          <p:cNvPr id="3" name="Slide Number Placeholder 2"/>
          <p:cNvSpPr>
            <a:spLocks noGrp="1"/>
          </p:cNvSpPr>
          <p:nvPr>
            <p:ph type="sldNum" sz="quarter" idx="12"/>
          </p:nvPr>
        </p:nvSpPr>
        <p:spPr/>
        <p:txBody>
          <a:bodyPr/>
          <a:lstStyle/>
          <a:p>
            <a:fld id="{DAF22AC9-109E-4E4D-92F9-530E51D9A3A2}" type="slidenum">
              <a:rPr lang="he-IL" smtClean="0"/>
              <a:t>62</a:t>
            </a:fld>
            <a:endParaRPr lang="he-IL"/>
          </a:p>
        </p:txBody>
      </p:sp>
    </p:spTree>
    <p:extLst>
      <p:ext uri="{BB962C8B-B14F-4D97-AF65-F5344CB8AC3E}">
        <p14:creationId xmlns:p14="http://schemas.microsoft.com/office/powerpoint/2010/main" val="14290050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dirty="0"/>
              <a:t>One-Way Hash Function</a:t>
            </a:r>
          </a:p>
        </p:txBody>
      </p:sp>
      <p:pic>
        <p:nvPicPr>
          <p:cNvPr id="48131" name="Picture 3" descr="f5.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0568" y="949672"/>
            <a:ext cx="5654917" cy="558924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63</a:t>
            </a:fld>
            <a:endParaRPr lang="he-IL"/>
          </a:p>
        </p:txBody>
      </p:sp>
      <p:sp>
        <p:nvSpPr>
          <p:cNvPr id="5" name="Content Placeholder 1"/>
          <p:cNvSpPr txBox="1">
            <a:spLocks/>
          </p:cNvSpPr>
          <p:nvPr/>
        </p:nvSpPr>
        <p:spPr>
          <a:xfrm>
            <a:off x="4499992" y="1417637"/>
            <a:ext cx="4644008" cy="530383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One way since it is not reversible</a:t>
            </a:r>
          </a:p>
          <a:p>
            <a:endParaRPr lang="en-US" sz="2000" dirty="0"/>
          </a:p>
          <a:p>
            <a:r>
              <a:rPr lang="en-US" sz="2000" dirty="0"/>
              <a:t>M message with variable length</a:t>
            </a:r>
          </a:p>
          <a:p>
            <a:endParaRPr lang="en-US" sz="2000" dirty="0"/>
          </a:p>
          <a:p>
            <a:r>
              <a:rPr lang="en-US" sz="2000" dirty="0"/>
              <a:t>H – one way hash function</a:t>
            </a:r>
          </a:p>
          <a:p>
            <a:endParaRPr lang="en-US" sz="2000" dirty="0"/>
          </a:p>
          <a:p>
            <a:r>
              <a:rPr lang="en-US" sz="2000" dirty="0"/>
              <a:t>H does not use a secret key</a:t>
            </a:r>
          </a:p>
          <a:p>
            <a:endParaRPr lang="en-US" sz="2000" dirty="0"/>
          </a:p>
          <a:p>
            <a:r>
              <a:rPr lang="en-US" sz="2000" dirty="0"/>
              <a:t>H(M) – fixed message digest that is added to the original message</a:t>
            </a:r>
          </a:p>
          <a:p>
            <a:endParaRPr lang="en-US" sz="2000" dirty="0"/>
          </a:p>
          <a:p>
            <a:r>
              <a:rPr lang="en-US" sz="2000" dirty="0"/>
              <a:t>We add to H(M) the length of the original message in bits</a:t>
            </a:r>
          </a:p>
          <a:p>
            <a:endParaRPr lang="en-US" sz="2000" dirty="0"/>
          </a:p>
          <a:p>
            <a:r>
              <a:rPr lang="en-US" sz="2000" dirty="0"/>
              <a:t>Hash is more lightweight than MAC</a:t>
            </a:r>
          </a:p>
          <a:p>
            <a:pPr lvl="1"/>
            <a:r>
              <a:rPr lang="en-US" sz="1600" dirty="0"/>
              <a:t>Sender authenticity is not guaranteed</a:t>
            </a:r>
          </a:p>
          <a:p>
            <a:endParaRPr lang="en-US" sz="2000" dirty="0"/>
          </a:p>
          <a:p>
            <a:endParaRPr lang="en-US" sz="2000" dirty="0"/>
          </a:p>
        </p:txBody>
      </p:sp>
    </p:spTree>
    <p:extLst>
      <p:ext uri="{BB962C8B-B14F-4D97-AF65-F5344CB8AC3E}">
        <p14:creationId xmlns:p14="http://schemas.microsoft.com/office/powerpoint/2010/main" val="2244662852"/>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809654" y="1459805"/>
            <a:ext cx="7632848" cy="1080119"/>
          </a:xfrm>
        </p:spPr>
        <p:txBody>
          <a:bodyPr>
            <a:noAutofit/>
          </a:bodyPr>
          <a:lstStyle/>
          <a:p>
            <a:pPr algn="l"/>
            <a:r>
              <a:rPr lang="en-US" sz="3200" dirty="0">
                <a:solidFill>
                  <a:schemeClr val="tx1"/>
                </a:solidFill>
              </a:rPr>
              <a:t>We encrypt the digest only using the symmetric key</a:t>
            </a:r>
            <a:endParaRPr lang="en-US" sz="3200" dirty="0"/>
          </a:p>
        </p:txBody>
      </p:sp>
      <p:pic>
        <p:nvPicPr>
          <p:cNvPr id="50179" name="Picture 3" descr="f6.pdf"/>
          <p:cNvPicPr>
            <a:picLocks noChangeAspect="1"/>
          </p:cNvPicPr>
          <p:nvPr/>
        </p:nvPicPr>
        <p:blipFill rotWithShape="1">
          <a:blip r:embed="rId3"/>
          <a:srcRect r="10908" b="69550"/>
          <a:stretch/>
        </p:blipFill>
        <p:spPr bwMode="auto">
          <a:xfrm>
            <a:off x="-36512" y="2276872"/>
            <a:ext cx="8952271" cy="3744416"/>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64</a:t>
            </a:fld>
            <a:endParaRPr lang="he-IL"/>
          </a:p>
        </p:txBody>
      </p:sp>
      <p:sp>
        <p:nvSpPr>
          <p:cNvPr id="5" name="Rectangle 2"/>
          <p:cNvSpPr txBox="1">
            <a:spLocks noChangeArrowheads="1"/>
          </p:cNvSpPr>
          <p:nvPr/>
        </p:nvSpPr>
        <p:spPr>
          <a:xfrm>
            <a:off x="143652" y="124123"/>
            <a:ext cx="8964852" cy="1000621"/>
          </a:xfrm>
          <a:prstGeom prst="rect">
            <a:avLst/>
          </a:prstGeom>
        </p:spPr>
        <p:txBody>
          <a:bodyPr vert="horz" lIns="91440" tIns="45720" rIns="91440" bIns="45720" rtlCol="1" anchor="ctr">
            <a:noAutofit/>
          </a:bodyPr>
          <a:lstStyle>
            <a:lvl1pPr algn="ctr" defTabSz="914400" rtl="0" eaLnBrk="1" latinLnBrk="0" hangingPunct="1">
              <a:spcBef>
                <a:spcPct val="0"/>
              </a:spcBef>
              <a:buNone/>
              <a:defRPr sz="4400" kern="1200">
                <a:solidFill>
                  <a:srgbClr val="FF0000"/>
                </a:solidFill>
                <a:latin typeface="Comic Sans MS" panose="030F0702030302020204" pitchFamily="66" charset="0"/>
                <a:ea typeface="+mj-ea"/>
                <a:cs typeface="+mj-cs"/>
              </a:defRPr>
            </a:lvl1pPr>
          </a:lstStyle>
          <a:p>
            <a:r>
              <a:rPr lang="en-US" sz="2200" dirty="0"/>
              <a:t>Message Authentication Using a One-Way Hash Function – HMAC</a:t>
            </a:r>
            <a:br>
              <a:rPr lang="en-US" sz="2200" dirty="0"/>
            </a:br>
            <a:r>
              <a:rPr lang="en-US" sz="2200" dirty="0"/>
              <a:t>(MD2, MD4, MD5, SHA-1(160)/256/512)</a:t>
            </a:r>
            <a:r>
              <a:rPr lang="he-IL" sz="2200" dirty="0"/>
              <a:t> </a:t>
            </a:r>
            <a:r>
              <a:rPr lang="en-US" sz="2200" dirty="0"/>
              <a:t> </a:t>
            </a:r>
            <a:r>
              <a:rPr lang="en-US" sz="2000" dirty="0"/>
              <a:t>[53]</a:t>
            </a:r>
            <a:r>
              <a:rPr lang="en-US" sz="2200" dirty="0"/>
              <a:t/>
            </a:r>
            <a:br>
              <a:rPr lang="en-US" sz="2200" dirty="0"/>
            </a:br>
            <a:endParaRPr lang="en-US" sz="2200" dirty="0"/>
          </a:p>
        </p:txBody>
      </p:sp>
    </p:spTree>
    <p:extLst>
      <p:ext uri="{BB962C8B-B14F-4D97-AF65-F5344CB8AC3E}">
        <p14:creationId xmlns:p14="http://schemas.microsoft.com/office/powerpoint/2010/main" val="3769356327"/>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11560" y="1556792"/>
            <a:ext cx="7632848" cy="1584176"/>
          </a:xfrm>
        </p:spPr>
        <p:txBody>
          <a:bodyPr>
            <a:noAutofit/>
          </a:bodyPr>
          <a:lstStyle/>
          <a:p>
            <a:pPr algn="l"/>
            <a:r>
              <a:rPr lang="en-US" sz="3200" dirty="0">
                <a:solidFill>
                  <a:schemeClr val="tx1"/>
                </a:solidFill>
              </a:rPr>
              <a:t>We encrypt the digest only using our private key</a:t>
            </a:r>
            <a:br>
              <a:rPr lang="en-US" sz="3200" dirty="0">
                <a:solidFill>
                  <a:schemeClr val="tx1"/>
                </a:solidFill>
              </a:rPr>
            </a:br>
            <a:r>
              <a:rPr lang="en-US" sz="3200" dirty="0">
                <a:solidFill>
                  <a:schemeClr val="tx1"/>
                </a:solidFill>
              </a:rPr>
              <a:t>  </a:t>
            </a:r>
            <a:r>
              <a:rPr lang="en-US" sz="2800" dirty="0">
                <a:solidFill>
                  <a:schemeClr val="tx1"/>
                </a:solidFill>
              </a:rPr>
              <a:t>- used as digital signature</a:t>
            </a:r>
            <a:br>
              <a:rPr lang="en-US" sz="2800" dirty="0">
                <a:solidFill>
                  <a:schemeClr val="tx1"/>
                </a:solidFill>
              </a:rPr>
            </a:br>
            <a:r>
              <a:rPr lang="en-US" sz="2800" dirty="0">
                <a:solidFill>
                  <a:schemeClr val="tx1"/>
                </a:solidFill>
              </a:rPr>
              <a:t>  - no need for key distribution</a:t>
            </a:r>
            <a:endParaRPr lang="en-US" sz="3200" dirty="0"/>
          </a:p>
        </p:txBody>
      </p:sp>
      <p:pic>
        <p:nvPicPr>
          <p:cNvPr id="50179" name="Picture 3" descr="f6.pdf"/>
          <p:cNvPicPr>
            <a:picLocks noChangeAspect="1"/>
          </p:cNvPicPr>
          <p:nvPr/>
        </p:nvPicPr>
        <p:blipFill rotWithShape="1">
          <a:blip r:embed="rId3"/>
          <a:srcRect t="34650" r="10908" b="42250"/>
          <a:stretch/>
        </p:blipFill>
        <p:spPr bwMode="auto">
          <a:xfrm>
            <a:off x="35496" y="3440494"/>
            <a:ext cx="8396667" cy="2664296"/>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65</a:t>
            </a:fld>
            <a:endParaRPr lang="he-IL"/>
          </a:p>
        </p:txBody>
      </p:sp>
      <p:sp>
        <p:nvSpPr>
          <p:cNvPr id="5" name="Rectangle 2"/>
          <p:cNvSpPr txBox="1">
            <a:spLocks noChangeArrowheads="1"/>
          </p:cNvSpPr>
          <p:nvPr/>
        </p:nvSpPr>
        <p:spPr>
          <a:xfrm>
            <a:off x="143652" y="124123"/>
            <a:ext cx="8964852" cy="1000621"/>
          </a:xfrm>
          <a:prstGeom prst="rect">
            <a:avLst/>
          </a:prstGeom>
        </p:spPr>
        <p:txBody>
          <a:bodyPr vert="horz" lIns="91440" tIns="45720" rIns="91440" bIns="45720" rtlCol="1" anchor="ctr">
            <a:noAutofit/>
          </a:bodyPr>
          <a:lstStyle>
            <a:lvl1pPr algn="ctr" defTabSz="914400" rtl="0" eaLnBrk="1" latinLnBrk="0" hangingPunct="1">
              <a:spcBef>
                <a:spcPct val="0"/>
              </a:spcBef>
              <a:buNone/>
              <a:defRPr sz="4400" kern="1200">
                <a:solidFill>
                  <a:srgbClr val="FF0000"/>
                </a:solidFill>
                <a:latin typeface="Comic Sans MS" panose="030F0702030302020204" pitchFamily="66" charset="0"/>
                <a:ea typeface="+mj-ea"/>
                <a:cs typeface="+mj-cs"/>
              </a:defRPr>
            </a:lvl1pPr>
          </a:lstStyle>
          <a:p>
            <a:r>
              <a:rPr lang="en-US" sz="2200" dirty="0"/>
              <a:t>Message Authentication Using a One-Way Hash Function – HMAC</a:t>
            </a:r>
            <a:br>
              <a:rPr lang="en-US" sz="2200" dirty="0"/>
            </a:br>
            <a:r>
              <a:rPr lang="en-US" sz="2200" dirty="0"/>
              <a:t>(MD2, MD4, MD5, SHA-1(160)/256/512)</a:t>
            </a:r>
            <a:r>
              <a:rPr lang="he-IL" sz="2200" dirty="0"/>
              <a:t> </a:t>
            </a:r>
            <a:r>
              <a:rPr lang="en-US" sz="2200" dirty="0"/>
              <a:t> </a:t>
            </a:r>
            <a:r>
              <a:rPr lang="en-US" sz="2000" dirty="0"/>
              <a:t>[53]</a:t>
            </a:r>
            <a:r>
              <a:rPr lang="en-US" sz="2200" dirty="0"/>
              <a:t/>
            </a:r>
            <a:br>
              <a:rPr lang="en-US" sz="2200" dirty="0"/>
            </a:br>
            <a:endParaRPr lang="en-US" sz="2200" dirty="0"/>
          </a:p>
        </p:txBody>
      </p:sp>
    </p:spTree>
    <p:extLst>
      <p:ext uri="{BB962C8B-B14F-4D97-AF65-F5344CB8AC3E}">
        <p14:creationId xmlns:p14="http://schemas.microsoft.com/office/powerpoint/2010/main" val="2521232301"/>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280221" y="1127024"/>
            <a:ext cx="8964488" cy="2716769"/>
          </a:xfrm>
        </p:spPr>
        <p:txBody>
          <a:bodyPr>
            <a:noAutofit/>
          </a:bodyPr>
          <a:lstStyle/>
          <a:p>
            <a:pPr algn="l"/>
            <a:r>
              <a:rPr lang="en-US" sz="3200" dirty="0">
                <a:solidFill>
                  <a:schemeClr val="tx1"/>
                </a:solidFill>
              </a:rPr>
              <a:t>We use secret value K that is agreed on the sender and receiver, the secret is not sent therefore it is difficult for an attacker to create H(m)</a:t>
            </a:r>
            <a:r>
              <a:rPr lang="en-US" sz="3200" dirty="0"/>
              <a:t/>
            </a:r>
            <a:br>
              <a:rPr lang="en-US" sz="3200" dirty="0"/>
            </a:br>
            <a:endParaRPr lang="en-US" sz="2200" dirty="0"/>
          </a:p>
        </p:txBody>
      </p:sp>
      <p:pic>
        <p:nvPicPr>
          <p:cNvPr id="50179" name="Picture 3" descr="f6.pdf"/>
          <p:cNvPicPr>
            <a:picLocks noChangeAspect="1"/>
          </p:cNvPicPr>
          <p:nvPr/>
        </p:nvPicPr>
        <p:blipFill rotWithShape="1">
          <a:blip r:embed="rId3"/>
          <a:srcRect t="60899" r="10908" b="13901"/>
          <a:stretch/>
        </p:blipFill>
        <p:spPr bwMode="auto">
          <a:xfrm>
            <a:off x="-36512" y="3390208"/>
            <a:ext cx="8568952" cy="2966141"/>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66</a:t>
            </a:fld>
            <a:endParaRPr lang="he-IL"/>
          </a:p>
        </p:txBody>
      </p:sp>
      <p:sp>
        <p:nvSpPr>
          <p:cNvPr id="5" name="Rectangle 2"/>
          <p:cNvSpPr txBox="1">
            <a:spLocks noChangeArrowheads="1"/>
          </p:cNvSpPr>
          <p:nvPr/>
        </p:nvSpPr>
        <p:spPr>
          <a:xfrm>
            <a:off x="143652" y="124123"/>
            <a:ext cx="8964852" cy="1000621"/>
          </a:xfrm>
          <a:prstGeom prst="rect">
            <a:avLst/>
          </a:prstGeom>
        </p:spPr>
        <p:txBody>
          <a:bodyPr vert="horz" lIns="91440" tIns="45720" rIns="91440" bIns="45720" rtlCol="1" anchor="ctr">
            <a:noAutofit/>
          </a:bodyPr>
          <a:lstStyle>
            <a:lvl1pPr algn="ctr" defTabSz="914400" rtl="0" eaLnBrk="1" latinLnBrk="0" hangingPunct="1">
              <a:spcBef>
                <a:spcPct val="0"/>
              </a:spcBef>
              <a:buNone/>
              <a:defRPr sz="4400" kern="1200">
                <a:solidFill>
                  <a:srgbClr val="FF0000"/>
                </a:solidFill>
                <a:latin typeface="Comic Sans MS" panose="030F0702030302020204" pitchFamily="66" charset="0"/>
                <a:ea typeface="+mj-ea"/>
                <a:cs typeface="+mj-cs"/>
              </a:defRPr>
            </a:lvl1pPr>
          </a:lstStyle>
          <a:p>
            <a:r>
              <a:rPr lang="en-US" sz="2200" dirty="0"/>
              <a:t>Message Authentication Using a One-Way Hash Function – HMAC</a:t>
            </a:r>
            <a:br>
              <a:rPr lang="en-US" sz="2200" dirty="0"/>
            </a:br>
            <a:r>
              <a:rPr lang="en-US" sz="2200" dirty="0"/>
              <a:t>(MD2, MD4, MD5, SHA-1(160)/256/512)</a:t>
            </a:r>
            <a:r>
              <a:rPr lang="he-IL" sz="2200" dirty="0"/>
              <a:t> </a:t>
            </a:r>
            <a:r>
              <a:rPr lang="en-US" sz="2200" dirty="0"/>
              <a:t> </a:t>
            </a:r>
            <a:r>
              <a:rPr lang="en-US" sz="2000" dirty="0"/>
              <a:t>[53]</a:t>
            </a:r>
            <a:r>
              <a:rPr lang="en-US" sz="2200" dirty="0"/>
              <a:t/>
            </a:r>
            <a:br>
              <a:rPr lang="en-US" sz="2200" dirty="0"/>
            </a:br>
            <a:endParaRPr lang="en-US" sz="2200" dirty="0"/>
          </a:p>
        </p:txBody>
      </p:sp>
    </p:spTree>
    <p:extLst>
      <p:ext uri="{BB962C8B-B14F-4D97-AF65-F5344CB8AC3E}">
        <p14:creationId xmlns:p14="http://schemas.microsoft.com/office/powerpoint/2010/main" val="1118933845"/>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a:t>Hash Function Requirements</a:t>
            </a:r>
            <a:endParaRPr lang="en-US" dirty="0"/>
          </a:p>
        </p:txBody>
      </p:sp>
      <p:sp>
        <p:nvSpPr>
          <p:cNvPr id="236547" name="Rectangle 3"/>
          <p:cNvSpPr>
            <a:spLocks noGrp="1" noChangeArrowheads="1"/>
          </p:cNvSpPr>
          <p:nvPr>
            <p:ph idx="1"/>
          </p:nvPr>
        </p:nvSpPr>
        <p:spPr/>
        <p:txBody>
          <a:bodyPr>
            <a:noAutofit/>
          </a:bodyPr>
          <a:lstStyle/>
          <a:p>
            <a:r>
              <a:rPr lang="en-US" dirty="0"/>
              <a:t>Can be applied to a block of data of any size</a:t>
            </a:r>
          </a:p>
          <a:p>
            <a:r>
              <a:rPr lang="en-US" dirty="0"/>
              <a:t>Produces a fixed-length output</a:t>
            </a:r>
          </a:p>
          <a:p>
            <a:r>
              <a:rPr lang="en-US" dirty="0"/>
              <a:t>H(x) is relatively easy to compute for any given x</a:t>
            </a:r>
          </a:p>
          <a:p>
            <a:r>
              <a:rPr lang="en-US" dirty="0"/>
              <a:t>One-way or pre-image resistant</a:t>
            </a:r>
          </a:p>
          <a:p>
            <a:pPr lvl="1"/>
            <a:r>
              <a:rPr lang="en-US" dirty="0"/>
              <a:t>computationally infeasible to find x such that H(x) = h</a:t>
            </a:r>
          </a:p>
        </p:txBody>
      </p:sp>
      <p:sp>
        <p:nvSpPr>
          <p:cNvPr id="2" name="Slide Number Placeholder 1"/>
          <p:cNvSpPr>
            <a:spLocks noGrp="1"/>
          </p:cNvSpPr>
          <p:nvPr>
            <p:ph type="sldNum" sz="quarter" idx="12"/>
          </p:nvPr>
        </p:nvSpPr>
        <p:spPr/>
        <p:txBody>
          <a:bodyPr/>
          <a:lstStyle/>
          <a:p>
            <a:fld id="{DAF22AC9-109E-4E4D-92F9-530E51D9A3A2}" type="slidenum">
              <a:rPr lang="he-IL" smtClean="0"/>
              <a:pPr/>
              <a:t>67</a:t>
            </a:fld>
            <a:endParaRPr lang="he-IL"/>
          </a:p>
        </p:txBody>
      </p:sp>
    </p:spTree>
    <p:extLst>
      <p:ext uri="{BB962C8B-B14F-4D97-AF65-F5344CB8AC3E}">
        <p14:creationId xmlns:p14="http://schemas.microsoft.com/office/powerpoint/2010/main" val="26831338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a:t>Hash Function Requirements</a:t>
            </a:r>
            <a:endParaRPr lang="en-US" dirty="0"/>
          </a:p>
        </p:txBody>
      </p:sp>
      <p:sp>
        <p:nvSpPr>
          <p:cNvPr id="236547" name="Rectangle 3"/>
          <p:cNvSpPr>
            <a:spLocks noGrp="1" noChangeArrowheads="1"/>
          </p:cNvSpPr>
          <p:nvPr>
            <p:ph idx="1"/>
          </p:nvPr>
        </p:nvSpPr>
        <p:spPr>
          <a:xfrm>
            <a:off x="457200" y="1600200"/>
            <a:ext cx="8229600" cy="4853136"/>
          </a:xfrm>
        </p:spPr>
        <p:txBody>
          <a:bodyPr>
            <a:noAutofit/>
          </a:bodyPr>
          <a:lstStyle/>
          <a:p>
            <a:r>
              <a:rPr lang="en-US" dirty="0"/>
              <a:t>Second pre-image resistant or weak collision resistant</a:t>
            </a:r>
          </a:p>
          <a:p>
            <a:pPr lvl="1"/>
            <a:r>
              <a:rPr lang="en-US" dirty="0"/>
              <a:t>Given x, it computationally infeasible to find y ≠ x such that	H(y) = H(x)</a:t>
            </a:r>
          </a:p>
          <a:p>
            <a:pPr lvl="1"/>
            <a:r>
              <a:rPr lang="en-US" dirty="0"/>
              <a:t>Not alternative message can be found</a:t>
            </a:r>
          </a:p>
          <a:p>
            <a:r>
              <a:rPr lang="en-US" dirty="0"/>
              <a:t>Collision resistant or strong collision resistance (Strong Hash)</a:t>
            </a:r>
          </a:p>
          <a:p>
            <a:pPr lvl="1"/>
            <a:r>
              <a:rPr lang="en-US" dirty="0"/>
              <a:t>computationally infeasible to find any pair (x, y) such that H(x) = H(y)</a:t>
            </a:r>
          </a:p>
        </p:txBody>
      </p:sp>
      <p:sp>
        <p:nvSpPr>
          <p:cNvPr id="2" name="Slide Number Placeholder 1"/>
          <p:cNvSpPr>
            <a:spLocks noGrp="1"/>
          </p:cNvSpPr>
          <p:nvPr>
            <p:ph type="sldNum" sz="quarter" idx="12"/>
          </p:nvPr>
        </p:nvSpPr>
        <p:spPr/>
        <p:txBody>
          <a:bodyPr/>
          <a:lstStyle/>
          <a:p>
            <a:fld id="{DAF22AC9-109E-4E4D-92F9-530E51D9A3A2}" type="slidenum">
              <a:rPr lang="he-IL" smtClean="0"/>
              <a:pPr/>
              <a:t>68</a:t>
            </a:fld>
            <a:endParaRPr lang="he-IL"/>
          </a:p>
        </p:txBody>
      </p:sp>
    </p:spTree>
    <p:extLst>
      <p:ext uri="{BB962C8B-B14F-4D97-AF65-F5344CB8AC3E}">
        <p14:creationId xmlns:p14="http://schemas.microsoft.com/office/powerpoint/2010/main" val="39703948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dirty="0"/>
              <a:t>Security of Hash Functions</a:t>
            </a:r>
          </a:p>
        </p:txBody>
      </p:sp>
      <p:sp>
        <p:nvSpPr>
          <p:cNvPr id="238595" name="Rectangle 3"/>
          <p:cNvSpPr>
            <a:spLocks noGrp="1" noChangeArrowheads="1"/>
          </p:cNvSpPr>
          <p:nvPr>
            <p:ph idx="1"/>
          </p:nvPr>
        </p:nvSpPr>
        <p:spPr>
          <a:xfrm>
            <a:off x="457200" y="1600200"/>
            <a:ext cx="8507288" cy="5121275"/>
          </a:xfrm>
        </p:spPr>
        <p:txBody>
          <a:bodyPr>
            <a:normAutofit lnSpcReduction="10000"/>
          </a:bodyPr>
          <a:lstStyle/>
          <a:p>
            <a:r>
              <a:rPr lang="en-US" dirty="0"/>
              <a:t>Two approaches to attacking a secure hash function:</a:t>
            </a:r>
          </a:p>
          <a:p>
            <a:pPr lvl="1"/>
            <a:r>
              <a:rPr lang="en-US" dirty="0"/>
              <a:t>Cryptanalysis</a:t>
            </a:r>
          </a:p>
          <a:p>
            <a:pPr lvl="2"/>
            <a:r>
              <a:rPr lang="en-US" dirty="0"/>
              <a:t>exploit logical weaknesses in the algorithm</a:t>
            </a:r>
          </a:p>
          <a:p>
            <a:pPr lvl="1"/>
            <a:r>
              <a:rPr lang="en-US" dirty="0"/>
              <a:t>Brute-force attack</a:t>
            </a:r>
          </a:p>
          <a:p>
            <a:pPr lvl="2"/>
            <a:r>
              <a:rPr lang="en-US" dirty="0"/>
              <a:t>strength of hash function depends solely on the length of the hash code produced by the algorithm</a:t>
            </a:r>
          </a:p>
          <a:p>
            <a:pPr marL="914400" lvl="2" indent="0">
              <a:buNone/>
            </a:pPr>
            <a:endParaRPr lang="en-US" dirty="0"/>
          </a:p>
          <a:p>
            <a:r>
              <a:rPr lang="en-US" dirty="0"/>
              <a:t>SHA (Secure hash function) most widely used hash algorithm – 160 bits</a:t>
            </a:r>
          </a:p>
        </p:txBody>
      </p:sp>
      <p:sp>
        <p:nvSpPr>
          <p:cNvPr id="2" name="Slide Number Placeholder 1"/>
          <p:cNvSpPr>
            <a:spLocks noGrp="1"/>
          </p:cNvSpPr>
          <p:nvPr>
            <p:ph type="sldNum" sz="quarter" idx="12"/>
          </p:nvPr>
        </p:nvSpPr>
        <p:spPr/>
        <p:txBody>
          <a:bodyPr/>
          <a:lstStyle/>
          <a:p>
            <a:fld id="{DAF22AC9-109E-4E4D-92F9-530E51D9A3A2}" type="slidenum">
              <a:rPr lang="he-IL" smtClean="0"/>
              <a:t>69</a:t>
            </a:fld>
            <a:endParaRPr lang="he-IL"/>
          </a:p>
        </p:txBody>
      </p:sp>
    </p:spTree>
    <p:extLst>
      <p:ext uri="{BB962C8B-B14F-4D97-AF65-F5344CB8AC3E}">
        <p14:creationId xmlns:p14="http://schemas.microsoft.com/office/powerpoint/2010/main" val="320690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err="1"/>
              <a:t>Auguste</a:t>
            </a:r>
            <a:r>
              <a:rPr lang="en-US" dirty="0"/>
              <a:t> </a:t>
            </a:r>
            <a:r>
              <a:rPr lang="en-US" dirty="0" err="1"/>
              <a:t>Kerckhoffs</a:t>
            </a:r>
            <a:r>
              <a:rPr lang="en-US" dirty="0"/>
              <a:t> (1835)</a:t>
            </a:r>
          </a:p>
        </p:txBody>
      </p:sp>
      <p:sp>
        <p:nvSpPr>
          <p:cNvPr id="65539" name="Content Placeholder 2" descr="Rectangle: Click to edit Master text styles&#10;Second level&#10;Third level&#10;Fourth level&#10;Fifth level"/>
          <p:cNvSpPr>
            <a:spLocks noGrp="1"/>
          </p:cNvSpPr>
          <p:nvPr>
            <p:ph idx="1"/>
          </p:nvPr>
        </p:nvSpPr>
        <p:spPr>
          <a:xfrm>
            <a:off x="323528" y="1624012"/>
            <a:ext cx="8229600" cy="4525963"/>
          </a:xfrm>
        </p:spPr>
        <p:txBody>
          <a:bodyPr/>
          <a:lstStyle/>
          <a:p>
            <a:pPr marL="0" indent="0" algn="just">
              <a:buNone/>
            </a:pPr>
            <a:r>
              <a:rPr lang="he-IL" dirty="0"/>
              <a:t>"</a:t>
            </a:r>
            <a:r>
              <a:rPr lang="en-US" dirty="0"/>
              <a:t>The system should be, if not theoretically unbreakable, </a:t>
            </a:r>
            <a:r>
              <a:rPr lang="en-US" b="1" dirty="0"/>
              <a:t>unbreakable in practice</a:t>
            </a:r>
            <a:r>
              <a:rPr lang="he-IL" dirty="0"/>
              <a:t>"</a:t>
            </a:r>
          </a:p>
          <a:p>
            <a:endParaRPr lang="en-US" dirty="0"/>
          </a:p>
          <a:p>
            <a:r>
              <a:rPr lang="en-US" dirty="0" err="1"/>
              <a:t>Kerckhoffs</a:t>
            </a:r>
            <a:r>
              <a:rPr lang="en-US" dirty="0"/>
              <a:t> principle: a cryptosystem should be secure even if </a:t>
            </a:r>
            <a:r>
              <a:rPr lang="en-US" b="1" dirty="0"/>
              <a:t>everything about the system</a:t>
            </a:r>
            <a:r>
              <a:rPr lang="en-US" dirty="0"/>
              <a:t>, except the secret key, </a:t>
            </a:r>
            <a:r>
              <a:rPr lang="en-US" b="1" dirty="0"/>
              <a:t>is public knowledge</a:t>
            </a:r>
            <a:r>
              <a:rPr lang="en-US" dirty="0"/>
              <a:t>.</a:t>
            </a:r>
          </a:p>
        </p:txBody>
      </p:sp>
      <p:pic>
        <p:nvPicPr>
          <p:cNvPr id="65540" name="Picture 2" descr="http://upload.wikimedia.org/wikipedia/commons/thumb/6/68/Kerkhoffs.jpg/180px-Kerkhoffs.jpg">
            <a:hlinkClick r:id="rId3" tooltip="Auguste Kerckhoff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86" y="4826279"/>
            <a:ext cx="1381114" cy="189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DAF22AC9-109E-4E4D-92F9-530E51D9A3A2}" type="slidenum">
              <a:rPr lang="he-IL" smtClean="0"/>
              <a:t>7</a:t>
            </a:fld>
            <a:endParaRPr lang="he-IL"/>
          </a:p>
        </p:txBody>
      </p:sp>
    </p:spTree>
    <p:extLst>
      <p:ext uri="{BB962C8B-B14F-4D97-AF65-F5344CB8AC3E}">
        <p14:creationId xmlns:p14="http://schemas.microsoft.com/office/powerpoint/2010/main" val="2494673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en-US" dirty="0"/>
              <a:t>Security of Hash Functions</a:t>
            </a:r>
          </a:p>
        </p:txBody>
      </p:sp>
      <p:sp>
        <p:nvSpPr>
          <p:cNvPr id="238595" name="Rectangle 3"/>
          <p:cNvSpPr>
            <a:spLocks noGrp="1" noChangeArrowheads="1"/>
          </p:cNvSpPr>
          <p:nvPr>
            <p:ph idx="1"/>
          </p:nvPr>
        </p:nvSpPr>
        <p:spPr>
          <a:xfrm>
            <a:off x="457200" y="1600200"/>
            <a:ext cx="8507288" cy="5121275"/>
          </a:xfrm>
        </p:spPr>
        <p:txBody>
          <a:bodyPr>
            <a:normAutofit/>
          </a:bodyPr>
          <a:lstStyle/>
          <a:p>
            <a:r>
              <a:rPr lang="en-US" dirty="0"/>
              <a:t>Additional secure hash function applications:</a:t>
            </a:r>
          </a:p>
          <a:p>
            <a:pPr lvl="1"/>
            <a:r>
              <a:rPr lang="en-US" dirty="0"/>
              <a:t>Passwords - hash of a password is stored by an operating system</a:t>
            </a:r>
          </a:p>
          <a:p>
            <a:pPr lvl="1"/>
            <a:r>
              <a:rPr lang="en-US" dirty="0"/>
              <a:t>intrusion detection - store H(F) for each file on a system and secure the hash values</a:t>
            </a:r>
          </a:p>
        </p:txBody>
      </p:sp>
      <p:sp>
        <p:nvSpPr>
          <p:cNvPr id="2" name="Slide Number Placeholder 1"/>
          <p:cNvSpPr>
            <a:spLocks noGrp="1"/>
          </p:cNvSpPr>
          <p:nvPr>
            <p:ph type="sldNum" sz="quarter" idx="12"/>
          </p:nvPr>
        </p:nvSpPr>
        <p:spPr/>
        <p:txBody>
          <a:bodyPr/>
          <a:lstStyle/>
          <a:p>
            <a:fld id="{DAF22AC9-109E-4E4D-92F9-530E51D9A3A2}" type="slidenum">
              <a:rPr lang="he-IL" smtClean="0"/>
              <a:t>70</a:t>
            </a:fld>
            <a:endParaRPr lang="he-IL"/>
          </a:p>
        </p:txBody>
      </p:sp>
    </p:spTree>
    <p:extLst>
      <p:ext uri="{BB962C8B-B14F-4D97-AF65-F5344CB8AC3E}">
        <p14:creationId xmlns:p14="http://schemas.microsoft.com/office/powerpoint/2010/main" val="35996779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a:t>Public-Key Encryption</a:t>
            </a:r>
          </a:p>
        </p:txBody>
      </p:sp>
      <p:sp>
        <p:nvSpPr>
          <p:cNvPr id="4" name="Content Placeholder 3"/>
          <p:cNvSpPr>
            <a:spLocks noGrp="1"/>
          </p:cNvSpPr>
          <p:nvPr>
            <p:ph idx="1"/>
          </p:nvPr>
        </p:nvSpPr>
        <p:spPr>
          <a:xfrm>
            <a:off x="457200" y="1600200"/>
            <a:ext cx="8579296" cy="4925144"/>
          </a:xfrm>
        </p:spPr>
        <p:txBody>
          <a:bodyPr>
            <a:normAutofit fontScale="92500" lnSpcReduction="20000"/>
          </a:bodyPr>
          <a:lstStyle/>
          <a:p>
            <a:pPr lvl="0"/>
            <a:r>
              <a:rPr lang="en-US" sz="3500" dirty="0"/>
              <a:t>Publicly proposed by </a:t>
            </a:r>
            <a:r>
              <a:rPr lang="en-US" sz="3500" dirty="0" err="1"/>
              <a:t>Diffie</a:t>
            </a:r>
            <a:r>
              <a:rPr lang="en-US" sz="3500" dirty="0"/>
              <a:t> and Hellman in 1976</a:t>
            </a:r>
          </a:p>
          <a:p>
            <a:pPr lvl="0"/>
            <a:endParaRPr lang="en-US" sz="2200" dirty="0"/>
          </a:p>
          <a:p>
            <a:pPr lvl="0"/>
            <a:r>
              <a:rPr lang="en-US" sz="3500" dirty="0"/>
              <a:t>Asymmetric</a:t>
            </a:r>
            <a:endParaRPr lang="en-US" dirty="0"/>
          </a:p>
          <a:p>
            <a:pPr lvl="1"/>
            <a:r>
              <a:rPr lang="en-US" dirty="0"/>
              <a:t>Uses two separate keys</a:t>
            </a:r>
          </a:p>
          <a:p>
            <a:pPr lvl="1"/>
            <a:r>
              <a:rPr lang="en-US" dirty="0"/>
              <a:t>Public key (PUK) and private key (PRK)</a:t>
            </a:r>
          </a:p>
          <a:p>
            <a:pPr lvl="1"/>
            <a:r>
              <a:rPr lang="en-US" dirty="0"/>
              <a:t>Public key is made public for others to use</a:t>
            </a:r>
          </a:p>
          <a:p>
            <a:pPr lvl="1"/>
            <a:r>
              <a:rPr lang="en-US" dirty="0"/>
              <a:t>There is a relation between the private and public key.</a:t>
            </a:r>
          </a:p>
          <a:p>
            <a:pPr lvl="1"/>
            <a:endParaRPr lang="en-US" sz="2200" dirty="0"/>
          </a:p>
          <a:p>
            <a:pPr lvl="0"/>
            <a:r>
              <a:rPr lang="en-US" sz="3500" dirty="0"/>
              <a:t>Some form of protocol is needed for distribution</a:t>
            </a:r>
          </a:p>
        </p:txBody>
      </p:sp>
      <p:sp>
        <p:nvSpPr>
          <p:cNvPr id="2" name="Slide Number Placeholder 1"/>
          <p:cNvSpPr>
            <a:spLocks noGrp="1"/>
          </p:cNvSpPr>
          <p:nvPr>
            <p:ph type="sldNum" sz="quarter" idx="12"/>
          </p:nvPr>
        </p:nvSpPr>
        <p:spPr/>
        <p:txBody>
          <a:bodyPr/>
          <a:lstStyle/>
          <a:p>
            <a:fld id="{DAF22AC9-109E-4E4D-92F9-530E51D9A3A2}" type="slidenum">
              <a:rPr lang="he-IL" smtClean="0"/>
              <a:t>71</a:t>
            </a:fld>
            <a:endParaRPr lang="he-IL"/>
          </a:p>
        </p:txBody>
      </p:sp>
    </p:spTree>
    <p:extLst>
      <p:ext uri="{BB962C8B-B14F-4D97-AF65-F5344CB8AC3E}">
        <p14:creationId xmlns:p14="http://schemas.microsoft.com/office/powerpoint/2010/main" val="151981837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noAutofit/>
          </a:bodyPr>
          <a:lstStyle/>
          <a:p>
            <a:r>
              <a:rPr lang="en-US" sz="4000" dirty="0"/>
              <a:t>Public-Key Encryption </a:t>
            </a:r>
            <a:r>
              <a:rPr lang="en-US" sz="2000" dirty="0"/>
              <a:t>[58] </a:t>
            </a:r>
            <a:br>
              <a:rPr lang="en-US" sz="2000" dirty="0"/>
            </a:br>
            <a:r>
              <a:rPr lang="en-US" sz="4000" dirty="0"/>
              <a:t>(Confidentiality) </a:t>
            </a:r>
          </a:p>
        </p:txBody>
      </p:sp>
      <p:pic>
        <p:nvPicPr>
          <p:cNvPr id="58371" name="Picture 3" descr="f7.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268760"/>
            <a:ext cx="8730657" cy="5087589"/>
          </a:xfrm>
          <a:prstGeom prst="rect">
            <a:avLst/>
          </a:prstGeom>
          <a:noFill/>
          <a:ln w="28575">
            <a:noFill/>
            <a:miter lim="800000"/>
            <a:headEnd/>
            <a:tailEnd/>
          </a:ln>
        </p:spPr>
      </p:pic>
      <p:sp>
        <p:nvSpPr>
          <p:cNvPr id="2" name="Slide Number Placeholder 1"/>
          <p:cNvSpPr>
            <a:spLocks noGrp="1"/>
          </p:cNvSpPr>
          <p:nvPr>
            <p:ph type="sldNum" sz="quarter" idx="12"/>
          </p:nvPr>
        </p:nvSpPr>
        <p:spPr/>
        <p:txBody>
          <a:bodyPr/>
          <a:lstStyle/>
          <a:p>
            <a:fld id="{DAF22AC9-109E-4E4D-92F9-530E51D9A3A2}" type="slidenum">
              <a:rPr lang="he-IL" smtClean="0"/>
              <a:t>72</a:t>
            </a:fld>
            <a:endParaRPr lang="he-IL"/>
          </a:p>
        </p:txBody>
      </p:sp>
    </p:spTree>
    <p:extLst>
      <p:ext uri="{BB962C8B-B14F-4D97-AF65-F5344CB8AC3E}">
        <p14:creationId xmlns:p14="http://schemas.microsoft.com/office/powerpoint/2010/main" val="2800016313"/>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descr="f7.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3528" y="1700808"/>
            <a:ext cx="8078490" cy="4536504"/>
          </a:xfrm>
          <a:prstGeom prst="rect">
            <a:avLst/>
          </a:prstGeom>
          <a:noFill/>
          <a:ln w="9525">
            <a:noFill/>
            <a:miter lim="800000"/>
            <a:headEnd/>
            <a:tailEnd/>
          </a:ln>
        </p:spPr>
      </p:pic>
      <p:sp>
        <p:nvSpPr>
          <p:cNvPr id="8" name="Title 7"/>
          <p:cNvSpPr>
            <a:spLocks noGrp="1"/>
          </p:cNvSpPr>
          <p:nvPr>
            <p:ph type="title"/>
          </p:nvPr>
        </p:nvSpPr>
        <p:spPr/>
        <p:txBody>
          <a:bodyPr>
            <a:normAutofit fontScale="90000"/>
          </a:bodyPr>
          <a:lstStyle/>
          <a:p>
            <a:r>
              <a:rPr lang="en-US"/>
              <a:t>Private-Key Encryption</a:t>
            </a:r>
            <a:r>
              <a:rPr lang="en-US" sz="2200" dirty="0"/>
              <a:t/>
            </a:r>
            <a:br>
              <a:rPr lang="en-US" sz="2200" dirty="0"/>
            </a:br>
            <a:r>
              <a:rPr lang="en-US" dirty="0"/>
              <a:t>(Authentication \ data integrity)</a:t>
            </a:r>
          </a:p>
        </p:txBody>
      </p:sp>
      <p:sp>
        <p:nvSpPr>
          <p:cNvPr id="2" name="Slide Number Placeholder 1"/>
          <p:cNvSpPr>
            <a:spLocks noGrp="1"/>
          </p:cNvSpPr>
          <p:nvPr>
            <p:ph type="sldNum" sz="quarter" idx="12"/>
          </p:nvPr>
        </p:nvSpPr>
        <p:spPr/>
        <p:txBody>
          <a:bodyPr/>
          <a:lstStyle/>
          <a:p>
            <a:fld id="{DAF22AC9-109E-4E4D-92F9-530E51D9A3A2}" type="slidenum">
              <a:rPr lang="he-IL" smtClean="0"/>
              <a:pPr/>
              <a:t>73</a:t>
            </a:fld>
            <a:endParaRPr lang="he-IL"/>
          </a:p>
        </p:txBody>
      </p:sp>
    </p:spTree>
    <p:extLst>
      <p:ext uri="{BB962C8B-B14F-4D97-AF65-F5344CB8AC3E}">
        <p14:creationId xmlns:p14="http://schemas.microsoft.com/office/powerpoint/2010/main" val="2084000913"/>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fontScale="90000"/>
          </a:bodyPr>
          <a:lstStyle/>
          <a:p>
            <a:r>
              <a:rPr lang="en-US"/>
              <a:t>Requirements for Public-Key Cryptosystems</a:t>
            </a:r>
            <a:endParaRPr lang="en-US" dirty="0"/>
          </a:p>
        </p:txBody>
      </p:sp>
      <p:sp>
        <p:nvSpPr>
          <p:cNvPr id="5" name="Content Placeholder 4"/>
          <p:cNvSpPr>
            <a:spLocks noGrp="1"/>
          </p:cNvSpPr>
          <p:nvPr>
            <p:ph idx="1"/>
          </p:nvPr>
        </p:nvSpPr>
        <p:spPr>
          <a:xfrm>
            <a:off x="457200" y="1600200"/>
            <a:ext cx="8229600" cy="5121275"/>
          </a:xfrm>
        </p:spPr>
        <p:txBody>
          <a:bodyPr>
            <a:normAutofit/>
          </a:bodyPr>
          <a:lstStyle/>
          <a:p>
            <a:r>
              <a:rPr lang="en-US" dirty="0"/>
              <a:t>Computationally easy to create key pairs</a:t>
            </a:r>
            <a:endParaRPr lang="he-IL" dirty="0"/>
          </a:p>
          <a:p>
            <a:pPr lvl="0"/>
            <a:endParaRPr lang="en-US" dirty="0"/>
          </a:p>
          <a:p>
            <a:pPr lvl="0"/>
            <a:r>
              <a:rPr lang="en-US" dirty="0"/>
              <a:t>Computationally easy for sender knowing public key to encrypt messages</a:t>
            </a:r>
            <a:endParaRPr lang="he-IL" dirty="0"/>
          </a:p>
          <a:p>
            <a:pPr lvl="0"/>
            <a:endParaRPr lang="en-US" dirty="0"/>
          </a:p>
          <a:p>
            <a:pPr lvl="0"/>
            <a:r>
              <a:rPr lang="en-US" dirty="0"/>
              <a:t>Computationally easy for receiver knowing private key to decrypt </a:t>
            </a:r>
            <a:r>
              <a:rPr lang="en-US" dirty="0" err="1"/>
              <a:t>ciphertext</a:t>
            </a:r>
            <a:endParaRPr lang="he-IL" dirty="0"/>
          </a:p>
        </p:txBody>
      </p:sp>
      <p:sp>
        <p:nvSpPr>
          <p:cNvPr id="2" name="Slide Number Placeholder 1"/>
          <p:cNvSpPr>
            <a:spLocks noGrp="1"/>
          </p:cNvSpPr>
          <p:nvPr>
            <p:ph type="sldNum" sz="quarter" idx="12"/>
          </p:nvPr>
        </p:nvSpPr>
        <p:spPr/>
        <p:txBody>
          <a:bodyPr/>
          <a:lstStyle/>
          <a:p>
            <a:fld id="{DAF22AC9-109E-4E4D-92F9-530E51D9A3A2}" type="slidenum">
              <a:rPr lang="he-IL" smtClean="0"/>
              <a:t>74</a:t>
            </a:fld>
            <a:endParaRPr lang="he-IL"/>
          </a:p>
        </p:txBody>
      </p:sp>
    </p:spTree>
    <p:extLst>
      <p:ext uri="{BB962C8B-B14F-4D97-AF65-F5344CB8AC3E}">
        <p14:creationId xmlns:p14="http://schemas.microsoft.com/office/powerpoint/2010/main" val="194840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fontScale="90000"/>
          </a:bodyPr>
          <a:lstStyle/>
          <a:p>
            <a:r>
              <a:rPr lang="en-US"/>
              <a:t>Requirements for Public-Key Cryptosystems</a:t>
            </a:r>
            <a:endParaRPr lang="en-US" dirty="0"/>
          </a:p>
        </p:txBody>
      </p:sp>
      <p:sp>
        <p:nvSpPr>
          <p:cNvPr id="5" name="Content Placeholder 4"/>
          <p:cNvSpPr>
            <a:spLocks noGrp="1"/>
          </p:cNvSpPr>
          <p:nvPr>
            <p:ph idx="1"/>
          </p:nvPr>
        </p:nvSpPr>
        <p:spPr>
          <a:xfrm>
            <a:off x="457200" y="1600200"/>
            <a:ext cx="8229600" cy="5121275"/>
          </a:xfrm>
        </p:spPr>
        <p:txBody>
          <a:bodyPr>
            <a:normAutofit/>
          </a:bodyPr>
          <a:lstStyle/>
          <a:p>
            <a:r>
              <a:rPr lang="en-US" dirty="0"/>
              <a:t>Computationally infeasible for opponent to determine private key from public key</a:t>
            </a:r>
          </a:p>
          <a:p>
            <a:endParaRPr lang="he-IL" dirty="0"/>
          </a:p>
          <a:p>
            <a:r>
              <a:rPr lang="en-US" dirty="0"/>
              <a:t>Computationally infeasible for opponent to otherwise recover original message</a:t>
            </a:r>
          </a:p>
          <a:p>
            <a:endParaRPr lang="he-IL" dirty="0"/>
          </a:p>
          <a:p>
            <a:r>
              <a:rPr lang="en-US" dirty="0"/>
              <a:t>Useful if either key can be used for each role (encryption/Decryption)</a:t>
            </a:r>
          </a:p>
        </p:txBody>
      </p:sp>
      <p:sp>
        <p:nvSpPr>
          <p:cNvPr id="2" name="Slide Number Placeholder 1"/>
          <p:cNvSpPr>
            <a:spLocks noGrp="1"/>
          </p:cNvSpPr>
          <p:nvPr>
            <p:ph type="sldNum" sz="quarter" idx="12"/>
          </p:nvPr>
        </p:nvSpPr>
        <p:spPr/>
        <p:txBody>
          <a:bodyPr/>
          <a:lstStyle/>
          <a:p>
            <a:fld id="{DAF22AC9-109E-4E4D-92F9-530E51D9A3A2}" type="slidenum">
              <a:rPr lang="he-IL" smtClean="0"/>
              <a:t>75</a:t>
            </a:fld>
            <a:endParaRPr lang="he-IL"/>
          </a:p>
        </p:txBody>
      </p:sp>
    </p:spTree>
    <p:extLst>
      <p:ext uri="{BB962C8B-B14F-4D97-AF65-F5344CB8AC3E}">
        <p14:creationId xmlns:p14="http://schemas.microsoft.com/office/powerpoint/2010/main" val="16103478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normAutofit fontScale="90000"/>
          </a:bodyPr>
          <a:lstStyle/>
          <a:p>
            <a:r>
              <a:rPr lang="en-US" dirty="0"/>
              <a:t>Asymmetric Encryption Algorithms</a:t>
            </a:r>
          </a:p>
        </p:txBody>
      </p:sp>
      <p:sp>
        <p:nvSpPr>
          <p:cNvPr id="8" name="Slide Number Placeholder 7"/>
          <p:cNvSpPr>
            <a:spLocks noGrp="1"/>
          </p:cNvSpPr>
          <p:nvPr>
            <p:ph type="sldNum" sz="quarter" idx="12"/>
          </p:nvPr>
        </p:nvSpPr>
        <p:spPr/>
        <p:txBody>
          <a:bodyPr/>
          <a:lstStyle/>
          <a:p>
            <a:fld id="{DAF22AC9-109E-4E4D-92F9-530E51D9A3A2}" type="slidenum">
              <a:rPr lang="he-IL" smtClean="0"/>
              <a:pPr/>
              <a:t>76</a:t>
            </a:fld>
            <a:endParaRPr lang="he-IL"/>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1547921692"/>
              </p:ext>
            </p:extLst>
          </p:nvPr>
        </p:nvGraphicFramePr>
        <p:xfrm>
          <a:off x="0" y="1412875"/>
          <a:ext cx="9144000" cy="5329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4" name="Rectangle 4"/>
          <p:cNvSpPr>
            <a:spLocks noChangeArrowheads="1"/>
          </p:cNvSpPr>
          <p:nvPr/>
        </p:nvSpPr>
        <p:spPr bwMode="auto">
          <a:xfrm>
            <a:off x="517525" y="442913"/>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37111186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for Public-Key Cryptosystems </a:t>
            </a:r>
            <a:r>
              <a:rPr lang="en-US" sz="2200" dirty="0"/>
              <a:t>[59]</a:t>
            </a:r>
          </a:p>
        </p:txBody>
      </p:sp>
      <p:pic>
        <p:nvPicPr>
          <p:cNvPr id="4" name="Picture 3"/>
          <p:cNvPicPr>
            <a:picLocks noChangeAspect="1"/>
          </p:cNvPicPr>
          <p:nvPr/>
        </p:nvPicPr>
        <p:blipFill>
          <a:blip r:embed="rId3">
            <a:duotone>
              <a:prstClr val="black"/>
              <a:schemeClr val="accent1">
                <a:tint val="45000"/>
                <a:satMod val="400000"/>
              </a:schemeClr>
            </a:duotone>
            <a:lum bright="-10000" contrast="14000"/>
            <a:alphaModFix amt="86000"/>
          </a:blip>
          <a:stretch>
            <a:fillRect/>
          </a:stretch>
        </p:blipFill>
        <p:spPr>
          <a:xfrm>
            <a:off x="457200" y="2636912"/>
            <a:ext cx="8308234" cy="2520280"/>
          </a:xfrm>
          <a:prstGeom prst="rect">
            <a:avLst/>
          </a:prstGeom>
          <a:solidFill>
            <a:schemeClr val="bg1"/>
          </a:solidFill>
          <a:ln>
            <a:noFill/>
          </a:ln>
          <a:effectLst/>
        </p:spPr>
      </p:pic>
      <p:sp>
        <p:nvSpPr>
          <p:cNvPr id="3" name="Slide Number Placeholder 2"/>
          <p:cNvSpPr>
            <a:spLocks noGrp="1"/>
          </p:cNvSpPr>
          <p:nvPr>
            <p:ph type="sldNum" sz="quarter" idx="12"/>
          </p:nvPr>
        </p:nvSpPr>
        <p:spPr/>
        <p:txBody>
          <a:bodyPr/>
          <a:lstStyle/>
          <a:p>
            <a:fld id="{DAF22AC9-109E-4E4D-92F9-530E51D9A3A2}" type="slidenum">
              <a:rPr lang="he-IL" smtClean="0"/>
              <a:t>77</a:t>
            </a:fld>
            <a:endParaRPr lang="he-IL"/>
          </a:p>
        </p:txBody>
      </p:sp>
    </p:spTree>
    <p:extLst>
      <p:ext uri="{BB962C8B-B14F-4D97-AF65-F5344CB8AC3E}">
        <p14:creationId xmlns:p14="http://schemas.microsoft.com/office/powerpoint/2010/main" val="358264375"/>
      </p:ext>
    </p:extLst>
  </p:cSld>
  <p:clrMapOvr>
    <a:masterClrMapping/>
  </p:clrMapOvr>
  <p:transition spd="slow">
    <p:wipe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Digital Signatures</a:t>
            </a:r>
            <a:endParaRPr lang="en-US" dirty="0"/>
          </a:p>
        </p:txBody>
      </p:sp>
      <p:sp>
        <p:nvSpPr>
          <p:cNvPr id="3" name="Content Placeholder 2"/>
          <p:cNvSpPr>
            <a:spLocks noGrp="1"/>
          </p:cNvSpPr>
          <p:nvPr>
            <p:ph idx="1"/>
          </p:nvPr>
        </p:nvSpPr>
        <p:spPr/>
        <p:txBody>
          <a:bodyPr>
            <a:normAutofit fontScale="85000" lnSpcReduction="20000"/>
          </a:bodyPr>
          <a:lstStyle/>
          <a:p>
            <a:r>
              <a:rPr lang="en-US" sz="3800" dirty="0"/>
              <a:t>Used for authenticating of:</a:t>
            </a:r>
          </a:p>
          <a:p>
            <a:pPr lvl="1"/>
            <a:r>
              <a:rPr lang="en-US" dirty="0"/>
              <a:t>Source </a:t>
            </a:r>
          </a:p>
          <a:p>
            <a:pPr lvl="1"/>
            <a:r>
              <a:rPr lang="en-US" dirty="0"/>
              <a:t>Data integrity</a:t>
            </a:r>
          </a:p>
          <a:p>
            <a:endParaRPr lang="en-US" dirty="0"/>
          </a:p>
          <a:p>
            <a:r>
              <a:rPr lang="en-US" sz="3800" dirty="0"/>
              <a:t>Created by encrypting hash code with private key</a:t>
            </a:r>
          </a:p>
          <a:p>
            <a:endParaRPr lang="en-US" dirty="0"/>
          </a:p>
          <a:p>
            <a:r>
              <a:rPr lang="en-US" sz="3800" dirty="0"/>
              <a:t>Does not provide confidentiality</a:t>
            </a:r>
          </a:p>
          <a:p>
            <a:pPr lvl="1"/>
            <a:r>
              <a:rPr lang="en-US" dirty="0"/>
              <a:t>Even in the case of complete encryption</a:t>
            </a:r>
          </a:p>
          <a:p>
            <a:pPr lvl="1"/>
            <a:r>
              <a:rPr lang="en-US" dirty="0"/>
              <a:t>Message is safe from alteration but not eavesdropping</a:t>
            </a:r>
          </a:p>
        </p:txBody>
      </p:sp>
      <p:sp>
        <p:nvSpPr>
          <p:cNvPr id="4" name="Slide Number Placeholder 3"/>
          <p:cNvSpPr>
            <a:spLocks noGrp="1"/>
          </p:cNvSpPr>
          <p:nvPr>
            <p:ph type="sldNum" sz="quarter" idx="12"/>
          </p:nvPr>
        </p:nvSpPr>
        <p:spPr/>
        <p:txBody>
          <a:bodyPr/>
          <a:lstStyle/>
          <a:p>
            <a:fld id="{DAF22AC9-109E-4E4D-92F9-530E51D9A3A2}" type="slidenum">
              <a:rPr lang="he-IL" smtClean="0"/>
              <a:pPr/>
              <a:t>78</a:t>
            </a:fld>
            <a:endParaRPr lang="he-IL"/>
          </a:p>
        </p:txBody>
      </p:sp>
    </p:spTree>
    <p:extLst>
      <p:ext uri="{BB962C8B-B14F-4D97-AF65-F5344CB8AC3E}">
        <p14:creationId xmlns:p14="http://schemas.microsoft.com/office/powerpoint/2010/main" val="23460886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dirty="0"/>
              <a:t>Digital Signatures</a:t>
            </a:r>
          </a:p>
        </p:txBody>
      </p:sp>
      <p:sp>
        <p:nvSpPr>
          <p:cNvPr id="9" name="Content Placeholder 8"/>
          <p:cNvSpPr>
            <a:spLocks noGrp="1"/>
          </p:cNvSpPr>
          <p:nvPr>
            <p:ph idx="1"/>
          </p:nvPr>
        </p:nvSpPr>
        <p:spPr/>
        <p:txBody>
          <a:bodyPr/>
          <a:lstStyle/>
          <a:p>
            <a:r>
              <a:rPr lang="en-US" sz="2800" dirty="0"/>
              <a:t>encrypt the digest only using private key</a:t>
            </a:r>
            <a:r>
              <a:rPr lang="en-US" dirty="0"/>
              <a:t/>
            </a:r>
            <a:br>
              <a:rPr lang="en-US" dirty="0"/>
            </a:br>
            <a:r>
              <a:rPr lang="en-US" dirty="0"/>
              <a:t>      - </a:t>
            </a:r>
            <a:r>
              <a:rPr lang="en-US" sz="2800" dirty="0"/>
              <a:t>used as digital signature</a:t>
            </a:r>
            <a:br>
              <a:rPr lang="en-US" sz="2800" dirty="0"/>
            </a:br>
            <a:r>
              <a:rPr lang="en-US" sz="2800" dirty="0"/>
              <a:t>       - no need for key distribution</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79</a:t>
            </a:fld>
            <a:endParaRPr lang="he-IL"/>
          </a:p>
        </p:txBody>
      </p:sp>
      <p:pic>
        <p:nvPicPr>
          <p:cNvPr id="50179" name="Picture 3" descr="f6.pdf"/>
          <p:cNvPicPr>
            <a:picLocks noChangeAspect="1"/>
          </p:cNvPicPr>
          <p:nvPr/>
        </p:nvPicPr>
        <p:blipFill rotWithShape="1">
          <a:blip r:embed="rId3"/>
          <a:srcRect t="33600" r="10908" b="39100"/>
          <a:stretch/>
        </p:blipFill>
        <p:spPr bwMode="auto">
          <a:xfrm>
            <a:off x="451573" y="3068960"/>
            <a:ext cx="8208919" cy="3078309"/>
          </a:xfrm>
          <a:prstGeom prst="rect">
            <a:avLst/>
          </a:prstGeom>
          <a:noFill/>
          <a:ln w="9525">
            <a:noFill/>
            <a:miter lim="800000"/>
            <a:headEnd/>
            <a:tailEnd/>
          </a:ln>
        </p:spPr>
      </p:pic>
    </p:spTree>
    <p:extLst>
      <p:ext uri="{BB962C8B-B14F-4D97-AF65-F5344CB8AC3E}">
        <p14:creationId xmlns:p14="http://schemas.microsoft.com/office/powerpoint/2010/main" val="3736185518"/>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normAutofit fontScale="90000"/>
          </a:bodyPr>
          <a:lstStyle/>
          <a:p>
            <a:r>
              <a:rPr lang="en-US" dirty="0"/>
              <a:t>Cryptosystems’ Main Categories</a:t>
            </a:r>
          </a:p>
        </p:txBody>
      </p:sp>
      <p:sp>
        <p:nvSpPr>
          <p:cNvPr id="2" name="Slide Number Placeholder 1"/>
          <p:cNvSpPr>
            <a:spLocks noGrp="1"/>
          </p:cNvSpPr>
          <p:nvPr>
            <p:ph type="sldNum" sz="quarter" idx="12"/>
          </p:nvPr>
        </p:nvSpPr>
        <p:spPr/>
        <p:txBody>
          <a:bodyPr/>
          <a:lstStyle/>
          <a:p>
            <a:fld id="{DAF22AC9-109E-4E4D-92F9-530E51D9A3A2}" type="slidenum">
              <a:rPr lang="he-IL" smtClean="0"/>
              <a:t>8</a:t>
            </a:fld>
            <a:endParaRPr lang="he-IL"/>
          </a:p>
        </p:txBody>
      </p:sp>
      <p:graphicFrame>
        <p:nvGraphicFramePr>
          <p:cNvPr id="4" name="Table 3"/>
          <p:cNvGraphicFramePr>
            <a:graphicFrameLocks noGrp="1"/>
          </p:cNvGraphicFramePr>
          <p:nvPr>
            <p:extLst>
              <p:ext uri="{D42A27DB-BD31-4B8C-83A1-F6EECF244321}">
                <p14:modId xmlns:p14="http://schemas.microsoft.com/office/powerpoint/2010/main" val="2461961897"/>
              </p:ext>
            </p:extLst>
          </p:nvPr>
        </p:nvGraphicFramePr>
        <p:xfrm>
          <a:off x="536608" y="1412776"/>
          <a:ext cx="8067840" cy="4824537"/>
        </p:xfrm>
        <a:graphic>
          <a:graphicData uri="http://schemas.openxmlformats.org/drawingml/2006/table">
            <a:tbl>
              <a:tblPr firstRow="1" bandRow="1">
                <a:tableStyleId>{5940675A-B579-460E-94D1-54222C63F5DA}</a:tableStyleId>
              </a:tblPr>
              <a:tblGrid>
                <a:gridCol w="1670476">
                  <a:extLst>
                    <a:ext uri="{9D8B030D-6E8A-4147-A177-3AD203B41FA5}">
                      <a16:colId xmlns:a16="http://schemas.microsoft.com/office/drawing/2014/main" val="20000"/>
                    </a:ext>
                  </a:extLst>
                </a:gridCol>
                <a:gridCol w="1644836">
                  <a:extLst>
                    <a:ext uri="{9D8B030D-6E8A-4147-A177-3AD203B41FA5}">
                      <a16:colId xmlns:a16="http://schemas.microsoft.com/office/drawing/2014/main" val="20001"/>
                    </a:ext>
                  </a:extLst>
                </a:gridCol>
                <a:gridCol w="1573418">
                  <a:extLst>
                    <a:ext uri="{9D8B030D-6E8A-4147-A177-3AD203B41FA5}">
                      <a16:colId xmlns:a16="http://schemas.microsoft.com/office/drawing/2014/main" val="20002"/>
                    </a:ext>
                  </a:extLst>
                </a:gridCol>
                <a:gridCol w="1666942">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tblGrid>
              <a:tr h="1170763">
                <a:tc>
                  <a:txBody>
                    <a:bodyPr/>
                    <a:lstStyle/>
                    <a:p>
                      <a:pPr algn="ctr" rtl="0"/>
                      <a:r>
                        <a:rPr lang="en-US" sz="2000" b="1" dirty="0">
                          <a:solidFill>
                            <a:schemeClr val="tx1"/>
                          </a:solidFill>
                        </a:rPr>
                        <a:t>Substitution</a:t>
                      </a:r>
                    </a:p>
                  </a:txBody>
                  <a:tcPr/>
                </a:tc>
                <a:tc>
                  <a:txBody>
                    <a:bodyPr/>
                    <a:lstStyle/>
                    <a:p>
                      <a:pPr algn="ctr" rtl="0"/>
                      <a:r>
                        <a:rPr lang="en-US" sz="2000" b="1" kern="1200" dirty="0">
                          <a:solidFill>
                            <a:schemeClr val="tx1"/>
                          </a:solidFill>
                        </a:rPr>
                        <a:t>Transposition</a:t>
                      </a:r>
                      <a:endParaRPr lang="en-US" sz="2000" b="1" kern="1200" dirty="0">
                        <a:solidFill>
                          <a:schemeClr val="tx1"/>
                        </a:solidFill>
                        <a:latin typeface="+mn-lt"/>
                        <a:ea typeface="+mn-ea"/>
                        <a:cs typeface="+mn-cs"/>
                      </a:endParaRPr>
                    </a:p>
                  </a:txBody>
                  <a:tcPr/>
                </a:tc>
                <a:tc>
                  <a:txBody>
                    <a:bodyPr/>
                    <a:lstStyle/>
                    <a:p>
                      <a:pPr algn="ctr" rtl="0"/>
                      <a:r>
                        <a:rPr lang="en-US" sz="2000" b="1" dirty="0">
                          <a:solidFill>
                            <a:schemeClr val="tx1"/>
                          </a:solidFill>
                        </a:rPr>
                        <a:t>One time pad</a:t>
                      </a:r>
                    </a:p>
                  </a:txBody>
                  <a:tcPr/>
                </a:tc>
                <a:tc>
                  <a:txBody>
                    <a:bodyPr/>
                    <a:lstStyle/>
                    <a:p>
                      <a:pPr algn="ctr" rtl="0"/>
                      <a:r>
                        <a:rPr lang="en-US" sz="2000" b="1" dirty="0">
                          <a:solidFill>
                            <a:schemeClr val="tx1"/>
                          </a:solidFill>
                        </a:rPr>
                        <a:t>Symmetric</a:t>
                      </a:r>
                      <a:br>
                        <a:rPr lang="en-US" sz="2000" b="1" dirty="0">
                          <a:solidFill>
                            <a:schemeClr val="tx1"/>
                          </a:solidFill>
                        </a:rPr>
                      </a:br>
                      <a:r>
                        <a:rPr lang="en-US" sz="2000" b="1" dirty="0">
                          <a:solidFill>
                            <a:schemeClr val="tx1"/>
                          </a:solidFill>
                        </a:rPr>
                        <a:t>(Single</a:t>
                      </a:r>
                      <a:r>
                        <a:rPr lang="en-US" sz="2000" b="1" baseline="0" dirty="0">
                          <a:solidFill>
                            <a:schemeClr val="tx1"/>
                          </a:solidFill>
                        </a:rPr>
                        <a:t> Key</a:t>
                      </a:r>
                      <a:r>
                        <a:rPr lang="en-US" sz="2000" b="1" dirty="0">
                          <a:solidFill>
                            <a:schemeClr val="tx1"/>
                          </a:solidFill>
                        </a:rPr>
                        <a:t>)</a:t>
                      </a:r>
                    </a:p>
                  </a:txBody>
                  <a:tcPr/>
                </a:tc>
                <a:tc>
                  <a:txBody>
                    <a:bodyPr/>
                    <a:lstStyle/>
                    <a:p>
                      <a:pPr algn="ctr" rtl="0"/>
                      <a:r>
                        <a:rPr lang="en-US" sz="2000" b="1" dirty="0">
                          <a:solidFill>
                            <a:schemeClr val="tx1"/>
                          </a:solidFill>
                        </a:rPr>
                        <a:t>Asymmetric</a:t>
                      </a:r>
                      <a:br>
                        <a:rPr lang="en-US" sz="2000" b="1" dirty="0">
                          <a:solidFill>
                            <a:schemeClr val="tx1"/>
                          </a:solidFill>
                        </a:rPr>
                      </a:br>
                      <a:r>
                        <a:rPr lang="en-US" sz="2000" b="1" dirty="0">
                          <a:solidFill>
                            <a:schemeClr val="tx1"/>
                          </a:solidFill>
                        </a:rPr>
                        <a:t>(Two Keys)</a:t>
                      </a:r>
                    </a:p>
                    <a:p>
                      <a:pPr algn="ctr" rtl="0"/>
                      <a:r>
                        <a:rPr lang="en-US" sz="2000" b="1" dirty="0">
                          <a:solidFill>
                            <a:schemeClr val="tx1"/>
                          </a:solidFill>
                        </a:rPr>
                        <a:t>(PKE)</a:t>
                      </a:r>
                    </a:p>
                  </a:txBody>
                  <a:tcPr/>
                </a:tc>
                <a:extLst>
                  <a:ext uri="{0D108BD9-81ED-4DB2-BD59-A6C34878D82A}">
                    <a16:rowId xmlns:a16="http://schemas.microsoft.com/office/drawing/2014/main" val="10000"/>
                  </a:ext>
                </a:extLst>
              </a:tr>
              <a:tr h="1826887">
                <a:tc>
                  <a:txBody>
                    <a:bodyPr/>
                    <a:lstStyle/>
                    <a:p>
                      <a:pPr algn="ctr" rtl="0"/>
                      <a:r>
                        <a:rPr lang="en-US" baseline="0" dirty="0"/>
                        <a:t>Mono alphabetic</a:t>
                      </a:r>
                      <a:r>
                        <a:rPr lang="en-US" dirty="0"/>
                        <a:t/>
                      </a:r>
                      <a:br>
                        <a:rPr lang="en-US" dirty="0"/>
                      </a:br>
                      <a:r>
                        <a:rPr lang="en-US" dirty="0"/>
                        <a:t>(</a:t>
                      </a:r>
                      <a:r>
                        <a:rPr lang="en-US" dirty="0" err="1"/>
                        <a:t>Ceaser</a:t>
                      </a:r>
                      <a:r>
                        <a:rPr lang="en-US" baseline="0" dirty="0"/>
                        <a:t> Cipher)</a:t>
                      </a:r>
                      <a:endParaRPr lang="en-US" dirty="0"/>
                    </a:p>
                  </a:txBody>
                  <a:tcPr/>
                </a:tc>
                <a:tc>
                  <a:txBody>
                    <a:bodyPr/>
                    <a:lstStyle/>
                    <a:p>
                      <a:pPr algn="ctr" rtl="0"/>
                      <a:r>
                        <a:rPr lang="en-US" dirty="0" err="1"/>
                        <a:t>Scytale</a:t>
                      </a:r>
                      <a:r>
                        <a:rPr lang="en-US" dirty="0"/>
                        <a:t> Rod</a:t>
                      </a:r>
                    </a:p>
                  </a:txBody>
                  <a:tcPr/>
                </a:tc>
                <a:tc>
                  <a:txBody>
                    <a:bodyPr/>
                    <a:lstStyle/>
                    <a:p>
                      <a:pPr algn="ctr" rtl="0"/>
                      <a:r>
                        <a:rPr lang="en-US" dirty="0" err="1"/>
                        <a:t>Vernum</a:t>
                      </a:r>
                      <a:r>
                        <a:rPr lang="en-US" baseline="0" dirty="0"/>
                        <a:t> Cipher</a:t>
                      </a:r>
                      <a:endParaRPr lang="en-US" dirty="0"/>
                    </a:p>
                  </a:txBody>
                  <a:tcPr/>
                </a:tc>
                <a:tc>
                  <a:txBody>
                    <a:bodyPr/>
                    <a:lstStyle/>
                    <a:p>
                      <a:pPr algn="ctr" rtl="0"/>
                      <a:r>
                        <a:rPr lang="en-US" dirty="0"/>
                        <a:t>Block Cipher</a:t>
                      </a:r>
                      <a:br>
                        <a:rPr lang="en-US" dirty="0"/>
                      </a:br>
                      <a:r>
                        <a:rPr lang="en-US" dirty="0"/>
                        <a:t>(DES, Triple DES, AES, RC5, RC6)</a:t>
                      </a:r>
                    </a:p>
                  </a:txBody>
                  <a:tcPr/>
                </a:tc>
                <a:tc>
                  <a:txBody>
                    <a:bodyPr/>
                    <a:lstStyle/>
                    <a:p>
                      <a:pPr algn="ctr" rtl="0"/>
                      <a:r>
                        <a:rPr lang="en-US" dirty="0"/>
                        <a:t>RSA, </a:t>
                      </a:r>
                      <a:br>
                        <a:rPr lang="en-US" dirty="0"/>
                      </a:br>
                      <a:r>
                        <a:rPr lang="en-US" dirty="0" err="1"/>
                        <a:t>Diffie</a:t>
                      </a:r>
                      <a:r>
                        <a:rPr lang="en-US" dirty="0"/>
                        <a:t> – </a:t>
                      </a:r>
                      <a:r>
                        <a:rPr lang="en-US" dirty="0" err="1"/>
                        <a:t>Helman</a:t>
                      </a:r>
                      <a:r>
                        <a:rPr lang="en-US" dirty="0"/>
                        <a:t/>
                      </a:r>
                      <a:br>
                        <a:rPr lang="en-US" dirty="0"/>
                      </a:br>
                      <a:r>
                        <a:rPr lang="en-US" dirty="0"/>
                        <a:t>DSS</a:t>
                      </a:r>
                      <a:br>
                        <a:rPr lang="en-US" dirty="0"/>
                      </a:br>
                      <a:r>
                        <a:rPr lang="en-US" dirty="0"/>
                        <a:t>ECC</a:t>
                      </a:r>
                    </a:p>
                  </a:txBody>
                  <a:tcPr/>
                </a:tc>
                <a:extLst>
                  <a:ext uri="{0D108BD9-81ED-4DB2-BD59-A6C34878D82A}">
                    <a16:rowId xmlns:a16="http://schemas.microsoft.com/office/drawing/2014/main" val="10001"/>
                  </a:ext>
                </a:extLst>
              </a:tr>
              <a:tr h="18268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Poly alphabetic</a:t>
                      </a:r>
                      <a:endParaRPr lang="en-US" dirty="0"/>
                    </a:p>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Vigenere</a:t>
                      </a:r>
                      <a:r>
                        <a:rPr lang="en-US" dirty="0"/>
                        <a:t> cipher)</a:t>
                      </a:r>
                      <a:br>
                        <a:rPr lang="en-US" dirty="0"/>
                      </a:br>
                      <a:endParaRPr lang="en-US" dirty="0"/>
                    </a:p>
                    <a:p>
                      <a:pPr algn="ctr" rtl="0"/>
                      <a:r>
                        <a:rPr lang="en-US" dirty="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Basic Transposition</a:t>
                      </a:r>
                      <a:endParaRPr lang="en-US" dirty="0"/>
                    </a:p>
                    <a:p>
                      <a:pPr algn="ctr" rtl="0"/>
                      <a:endParaRPr lang="en-US" dirty="0"/>
                    </a:p>
                  </a:txBody>
                  <a:tcPr/>
                </a:tc>
                <a:tc>
                  <a:txBody>
                    <a:bodyPr/>
                    <a:lstStyle/>
                    <a:p>
                      <a:pPr algn="ctr" rtl="0"/>
                      <a:endParaRPr lang="en-US" dirty="0"/>
                    </a:p>
                  </a:txBody>
                  <a:tcPr/>
                </a:tc>
                <a:tc>
                  <a:txBody>
                    <a:bodyPr/>
                    <a:lstStyle/>
                    <a:p>
                      <a:pPr algn="ctr" rtl="0"/>
                      <a:r>
                        <a:rPr lang="en-US" dirty="0"/>
                        <a:t>Stream Cipher</a:t>
                      </a:r>
                      <a:br>
                        <a:rPr lang="en-US" dirty="0"/>
                      </a:br>
                      <a:r>
                        <a:rPr lang="en-US" dirty="0"/>
                        <a:t>(RC4)</a:t>
                      </a:r>
                    </a:p>
                  </a:txBody>
                  <a:tcPr/>
                </a:tc>
                <a:tc>
                  <a:txBody>
                    <a:bodyPr/>
                    <a:lstStyle/>
                    <a:p>
                      <a:pPr marL="285750" indent="-285750" algn="ctr" rtl="0">
                        <a:buFontTx/>
                        <a:buChar char="-"/>
                      </a:pPr>
                      <a:endParaRPr lang="en-US" dirty="0"/>
                    </a:p>
                  </a:txBody>
                  <a:tcPr/>
                </a:tc>
                <a:extLst>
                  <a:ext uri="{0D108BD9-81ED-4DB2-BD59-A6C34878D82A}">
                    <a16:rowId xmlns:a16="http://schemas.microsoft.com/office/drawing/2014/main" val="10002"/>
                  </a:ext>
                </a:extLst>
              </a:tr>
            </a:tbl>
          </a:graphicData>
        </a:graphic>
      </p:graphicFrame>
      <p:pic>
        <p:nvPicPr>
          <p:cNvPr id="8" name="Picture 2" descr="https://encrypted-tbn0.gstatic.com/images?q=tbn:ANd9GcQ0Wcr47BO3FetQ2RDV91Jip0gjdAiF1jKJWebZpHG_h9BaysM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99388" y="3422586"/>
            <a:ext cx="1088953" cy="540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encrypted-tbn1.gstatic.com/images?q=tbn:ANd9GcTWbgT1L9XoTi4IUliYk_Y1gtBFIVu0EKyeno38hkUx5p_0gkY39w"/>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948" b="99351" l="1258" r="98113"/>
                    </a14:imgEffect>
                  </a14:imgLayer>
                </a14:imgProps>
              </a:ext>
              <a:ext uri="{28A0092B-C50C-407E-A947-70E740481C1C}">
                <a14:useLocalDpi xmlns:a14="http://schemas.microsoft.com/office/drawing/2010/main" val="0"/>
              </a:ext>
            </a:extLst>
          </a:blip>
          <a:srcRect/>
          <a:stretch/>
        </p:blipFill>
        <p:spPr bwMode="auto">
          <a:xfrm>
            <a:off x="1001195" y="3562552"/>
            <a:ext cx="825372" cy="8003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4.bp.blogspot.com/__2m-1EBIJJo/S4Ew6fcb1hI/AAAAAAAAAkY/sThHlSsfJwU/s320/600px-Vigenere_square.svg.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258" y="5241255"/>
            <a:ext cx="961730" cy="961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67744" y="5393825"/>
            <a:ext cx="1471420" cy="809160"/>
          </a:xfrm>
          <a:prstGeom prst="rect">
            <a:avLst/>
          </a:prstGeom>
        </p:spPr>
      </p:pic>
      <p:sp>
        <p:nvSpPr>
          <p:cNvPr id="12" name="Flowchart: Or 11"/>
          <p:cNvSpPr/>
          <p:nvPr/>
        </p:nvSpPr>
        <p:spPr>
          <a:xfrm>
            <a:off x="4084778" y="3237076"/>
            <a:ext cx="998957" cy="911165"/>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85287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t>Public Key Certificates</a:t>
            </a:r>
            <a:endParaRPr lang="en-US" dirty="0"/>
          </a:p>
        </p:txBody>
      </p:sp>
      <p:sp>
        <p:nvSpPr>
          <p:cNvPr id="6" name="Content Placeholder 5"/>
          <p:cNvSpPr>
            <a:spLocks noGrp="1"/>
          </p:cNvSpPr>
          <p:nvPr>
            <p:ph idx="1"/>
          </p:nvPr>
        </p:nvSpPr>
        <p:spPr/>
        <p:txBody>
          <a:bodyPr>
            <a:normAutofit/>
          </a:bodyPr>
          <a:lstStyle/>
          <a:p>
            <a:r>
              <a:rPr lang="en-US" dirty="0"/>
              <a:t>The weakness of PKE: </a:t>
            </a:r>
          </a:p>
          <a:p>
            <a:pPr lvl="1"/>
            <a:r>
              <a:rPr lang="en-US" dirty="0"/>
              <a:t>anyone can forge a publication of the Bob’s public key and </a:t>
            </a:r>
          </a:p>
          <a:p>
            <a:pPr lvl="1"/>
            <a:r>
              <a:rPr lang="en-US" dirty="0"/>
              <a:t>by the time it is discovered he can read messages aimed at Bob and pretend to be Bob as well</a:t>
            </a:r>
          </a:p>
          <a:p>
            <a:r>
              <a:rPr lang="en-US" dirty="0"/>
              <a:t>We need a </a:t>
            </a:r>
            <a:r>
              <a:rPr lang="en-US" b="1" dirty="0"/>
              <a:t>trusted third party </a:t>
            </a:r>
            <a:r>
              <a:rPr lang="en-US" dirty="0"/>
              <a:t>– certificate authority CA</a:t>
            </a:r>
          </a:p>
        </p:txBody>
      </p:sp>
      <p:sp>
        <p:nvSpPr>
          <p:cNvPr id="2" name="Slide Number Placeholder 1"/>
          <p:cNvSpPr>
            <a:spLocks noGrp="1"/>
          </p:cNvSpPr>
          <p:nvPr>
            <p:ph type="sldNum" sz="quarter" idx="12"/>
          </p:nvPr>
        </p:nvSpPr>
        <p:spPr/>
        <p:txBody>
          <a:bodyPr/>
          <a:lstStyle/>
          <a:p>
            <a:fld id="{DAF22AC9-109E-4E4D-92F9-530E51D9A3A2}" type="slidenum">
              <a:rPr lang="he-IL" smtClean="0"/>
              <a:pPr/>
              <a:t>80</a:t>
            </a:fld>
            <a:endParaRPr lang="he-IL"/>
          </a:p>
        </p:txBody>
      </p:sp>
    </p:spTree>
    <p:extLst>
      <p:ext uri="{BB962C8B-B14F-4D97-AF65-F5344CB8AC3E}">
        <p14:creationId xmlns:p14="http://schemas.microsoft.com/office/powerpoint/2010/main" val="3128999158"/>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t>Public Key Certificates</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81</a:t>
            </a:fld>
            <a:endParaRPr lang="he-IL"/>
          </a:p>
        </p:txBody>
      </p:sp>
      <p:pic>
        <p:nvPicPr>
          <p:cNvPr id="70662" name="Picture 9" descr="f8.pd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2784" y="1099764"/>
            <a:ext cx="8579446" cy="5353572"/>
          </a:xfrm>
          <a:prstGeom prst="rect">
            <a:avLst/>
          </a:prstGeom>
          <a:noFill/>
          <a:ln w="9525">
            <a:noFill/>
            <a:miter lim="800000"/>
            <a:headEnd/>
            <a:tailEnd/>
          </a:ln>
        </p:spPr>
      </p:pic>
    </p:spTree>
    <p:extLst>
      <p:ext uri="{BB962C8B-B14F-4D97-AF65-F5344CB8AC3E}">
        <p14:creationId xmlns:p14="http://schemas.microsoft.com/office/powerpoint/2010/main" val="3298054584"/>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normAutofit fontScale="90000"/>
          </a:bodyPr>
          <a:lstStyle/>
          <a:p>
            <a:r>
              <a:rPr lang="en-US"/>
              <a:t>Public Key Certificates – hierarchy of trust</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82</a:t>
            </a:fld>
            <a:endParaRPr lang="he-IL"/>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546733"/>
            <a:ext cx="7390991" cy="4680520"/>
          </a:xfrm>
          <a:prstGeom prst="rect">
            <a:avLst/>
          </a:prstGeom>
        </p:spPr>
      </p:pic>
    </p:spTree>
    <p:extLst>
      <p:ext uri="{BB962C8B-B14F-4D97-AF65-F5344CB8AC3E}">
        <p14:creationId xmlns:p14="http://schemas.microsoft.com/office/powerpoint/2010/main" val="3322178118"/>
      </p:ext>
    </p:extLst>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t>Digital Envelopes</a:t>
            </a:r>
            <a:endParaRPr lang="en-US" dirty="0"/>
          </a:p>
        </p:txBody>
      </p:sp>
      <p:sp>
        <p:nvSpPr>
          <p:cNvPr id="5" name="Content Placeholder 4"/>
          <p:cNvSpPr>
            <a:spLocks noGrp="1"/>
          </p:cNvSpPr>
          <p:nvPr>
            <p:ph sz="half" idx="1"/>
          </p:nvPr>
        </p:nvSpPr>
        <p:spPr>
          <a:xfrm>
            <a:off x="457200" y="1600200"/>
            <a:ext cx="8147248" cy="4525963"/>
          </a:xfrm>
        </p:spPr>
        <p:txBody>
          <a:bodyPr>
            <a:normAutofit fontScale="85000" lnSpcReduction="20000"/>
          </a:bodyPr>
          <a:lstStyle/>
          <a:p>
            <a:r>
              <a:rPr lang="en-US" dirty="0"/>
              <a:t>Protects a message without needing to first arrange for sender and receiver to have the same secret key </a:t>
            </a:r>
          </a:p>
          <a:p>
            <a:r>
              <a:rPr lang="en-US" dirty="0"/>
              <a:t>Equates to the same thing as a sealed envelope containing an unsigned letter</a:t>
            </a:r>
          </a:p>
          <a:p>
            <a:r>
              <a:rPr lang="en-US" dirty="0"/>
              <a:t>The symmetric key is exchanges through Asymmetric PKE</a:t>
            </a:r>
          </a:p>
          <a:p>
            <a:r>
              <a:rPr lang="en-US" dirty="0"/>
              <a:t>The messages encrypted using the encrypted symmetric key</a:t>
            </a:r>
          </a:p>
          <a:p>
            <a:r>
              <a:rPr lang="en-US" dirty="0"/>
              <a:t>Advantages:</a:t>
            </a:r>
          </a:p>
          <a:p>
            <a:pPr lvl="1"/>
            <a:r>
              <a:rPr lang="en-US" dirty="0"/>
              <a:t>Short keys</a:t>
            </a:r>
          </a:p>
          <a:p>
            <a:pPr lvl="1"/>
            <a:r>
              <a:rPr lang="en-US" dirty="0"/>
              <a:t>Symmetric - Fast encryption and decryption of messages</a:t>
            </a:r>
          </a:p>
          <a:p>
            <a:pPr lvl="1"/>
            <a:r>
              <a:rPr lang="en-US" dirty="0"/>
              <a:t>New symmetric keys in every session – enhances confidentiality</a:t>
            </a:r>
          </a:p>
        </p:txBody>
      </p:sp>
      <p:sp>
        <p:nvSpPr>
          <p:cNvPr id="2" name="Slide Number Placeholder 1"/>
          <p:cNvSpPr>
            <a:spLocks noGrp="1"/>
          </p:cNvSpPr>
          <p:nvPr>
            <p:ph type="sldNum" sz="quarter" idx="12"/>
          </p:nvPr>
        </p:nvSpPr>
        <p:spPr/>
        <p:txBody>
          <a:bodyPr/>
          <a:lstStyle/>
          <a:p>
            <a:fld id="{DAF22AC9-109E-4E4D-92F9-530E51D9A3A2}" type="slidenum">
              <a:rPr lang="he-IL" smtClean="0"/>
              <a:pPr/>
              <a:t>83</a:t>
            </a:fld>
            <a:endParaRPr lang="he-IL"/>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694171668"/>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dirty="0"/>
              <a:t>Digital Envelopes - Encryption</a:t>
            </a:r>
          </a:p>
        </p:txBody>
      </p:sp>
      <p:pic>
        <p:nvPicPr>
          <p:cNvPr id="11" name="Picture 3" descr="f9.pdf"/>
          <p:cNvPicPr>
            <a:picLocks noGrp="1" noChangeAspect="1"/>
          </p:cNvPicPr>
          <p:nvPr>
            <p:ph sz="half" idx="2"/>
          </p:nvPr>
        </p:nvPicPr>
        <p:blipFill rotWithShape="1">
          <a:blip r:embed="rId3"/>
          <a:srcRect l="3324" t="12445" r="2930" b="62783"/>
          <a:stretch/>
        </p:blipFill>
        <p:spPr>
          <a:xfrm>
            <a:off x="611560" y="2492896"/>
            <a:ext cx="7980565" cy="2729089"/>
          </a:xfrm>
        </p:spPr>
      </p:pic>
      <p:sp>
        <p:nvSpPr>
          <p:cNvPr id="2" name="Slide Number Placeholder 1"/>
          <p:cNvSpPr>
            <a:spLocks noGrp="1"/>
          </p:cNvSpPr>
          <p:nvPr>
            <p:ph type="sldNum" sz="quarter" idx="12"/>
          </p:nvPr>
        </p:nvSpPr>
        <p:spPr/>
        <p:txBody>
          <a:bodyPr/>
          <a:lstStyle/>
          <a:p>
            <a:fld id="{DAF22AC9-109E-4E4D-92F9-530E51D9A3A2}" type="slidenum">
              <a:rPr lang="he-IL" smtClean="0"/>
              <a:pPr/>
              <a:t>84</a:t>
            </a:fld>
            <a:endParaRPr lang="he-IL"/>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4107049555"/>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t>Digital Envelopes</a:t>
            </a:r>
            <a:endParaRPr lang="en-US" dirty="0"/>
          </a:p>
        </p:txBody>
      </p:sp>
      <p:pic>
        <p:nvPicPr>
          <p:cNvPr id="11" name="Picture 3" descr="f9.pdf"/>
          <p:cNvPicPr>
            <a:picLocks noGrp="1" noChangeAspect="1"/>
          </p:cNvPicPr>
          <p:nvPr>
            <p:ph sz="half" idx="2"/>
          </p:nvPr>
        </p:nvPicPr>
        <p:blipFill rotWithShape="1">
          <a:blip r:embed="rId3"/>
          <a:srcRect l="3324" t="42830" r="2930" b="29830"/>
          <a:stretch/>
        </p:blipFill>
        <p:spPr>
          <a:xfrm>
            <a:off x="251520" y="2060848"/>
            <a:ext cx="8395001" cy="3168352"/>
          </a:xfrm>
        </p:spPr>
      </p:pic>
      <p:sp>
        <p:nvSpPr>
          <p:cNvPr id="2" name="Slide Number Placeholder 1"/>
          <p:cNvSpPr>
            <a:spLocks noGrp="1"/>
          </p:cNvSpPr>
          <p:nvPr>
            <p:ph type="sldNum" sz="quarter" idx="12"/>
          </p:nvPr>
        </p:nvSpPr>
        <p:spPr/>
        <p:txBody>
          <a:bodyPr/>
          <a:lstStyle/>
          <a:p>
            <a:fld id="{DAF22AC9-109E-4E4D-92F9-530E51D9A3A2}" type="slidenum">
              <a:rPr lang="he-IL" smtClean="0"/>
              <a:pPr/>
              <a:t>85</a:t>
            </a:fld>
            <a:endParaRPr lang="he-IL"/>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1725876035"/>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t>Q&amp;A</a:t>
            </a:r>
            <a:endParaRPr lang="en-US" dirty="0"/>
          </a:p>
        </p:txBody>
      </p:sp>
      <p:sp>
        <p:nvSpPr>
          <p:cNvPr id="5" name="Content Placeholder 4"/>
          <p:cNvSpPr>
            <a:spLocks noGrp="1"/>
          </p:cNvSpPr>
          <p:nvPr>
            <p:ph idx="1"/>
          </p:nvPr>
        </p:nvSpPr>
        <p:spPr/>
        <p:txBody>
          <a:bodyPr>
            <a:normAutofit fontScale="47500" lnSpcReduction="20000"/>
          </a:bodyPr>
          <a:lstStyle/>
          <a:p>
            <a:r>
              <a:rPr lang="en-US" dirty="0"/>
              <a:t>Bob encrypt a message with symmetric key, and sends it to Alice who owns this key as well, what did he achieve?</a:t>
            </a:r>
          </a:p>
          <a:p>
            <a:endParaRPr lang="en-US" dirty="0"/>
          </a:p>
          <a:p>
            <a:r>
              <a:rPr lang="en-US" dirty="0"/>
              <a:t>Bob encrypts a message with his private key, and sends it to Alice, what did he achieve?</a:t>
            </a:r>
          </a:p>
          <a:p>
            <a:endParaRPr lang="en-US" dirty="0"/>
          </a:p>
          <a:p>
            <a:r>
              <a:rPr lang="en-US" dirty="0"/>
              <a:t>Bob encrypts a message with his public key, and sends it to Alice, what did he achieve?</a:t>
            </a:r>
          </a:p>
          <a:p>
            <a:endParaRPr lang="en-US" dirty="0"/>
          </a:p>
          <a:p>
            <a:r>
              <a:rPr lang="en-US" dirty="0"/>
              <a:t>Bob encrypts message with Alice’s public key, and sends it to Alice, what did he achieve?</a:t>
            </a:r>
            <a:endParaRPr lang="he-IL" dirty="0"/>
          </a:p>
          <a:p>
            <a:endParaRPr lang="he-IL" dirty="0"/>
          </a:p>
          <a:p>
            <a:r>
              <a:rPr lang="en-US" dirty="0"/>
              <a:t>Bob encrypts message’s hash code with his private key, and sends it to Alice with the message itself encrypted with Alice’s public key, what did he achieve?</a:t>
            </a:r>
          </a:p>
          <a:p>
            <a:endParaRPr lang="en-US" dirty="0"/>
          </a:p>
          <a:p>
            <a:r>
              <a:rPr lang="en-US" dirty="0"/>
              <a:t>Bob encrypts message’s hash code with Alice’s public key, and sends it to Alice, what did he achieve?</a:t>
            </a:r>
          </a:p>
          <a:p>
            <a:endParaRPr lang="en-US" dirty="0"/>
          </a:p>
          <a:p>
            <a:pPr lvl="1"/>
            <a:r>
              <a:rPr lang="en-US" dirty="0"/>
              <a:t>Confidentiality?</a:t>
            </a:r>
          </a:p>
          <a:p>
            <a:pPr lvl="1"/>
            <a:r>
              <a:rPr lang="en-US" dirty="0"/>
              <a:t>Message authentication (integrity of content and time)?</a:t>
            </a:r>
          </a:p>
          <a:p>
            <a:pPr lvl="1"/>
            <a:r>
              <a:rPr lang="en-US" dirty="0"/>
              <a:t>Source authentication?</a:t>
            </a:r>
          </a:p>
          <a:p>
            <a:pPr lvl="1"/>
            <a:r>
              <a:rPr lang="en-US" dirty="0"/>
              <a:t>Nothing</a:t>
            </a:r>
          </a:p>
        </p:txBody>
      </p:sp>
      <p:sp>
        <p:nvSpPr>
          <p:cNvPr id="2" name="Slide Number Placeholder 1"/>
          <p:cNvSpPr>
            <a:spLocks noGrp="1"/>
          </p:cNvSpPr>
          <p:nvPr>
            <p:ph type="sldNum" sz="quarter" idx="12"/>
          </p:nvPr>
        </p:nvSpPr>
        <p:spPr/>
        <p:txBody>
          <a:bodyPr/>
          <a:lstStyle/>
          <a:p>
            <a:fld id="{DAF22AC9-109E-4E4D-92F9-530E51D9A3A2}" type="slidenum">
              <a:rPr lang="he-IL" smtClean="0"/>
              <a:pPr/>
              <a:t>86</a:t>
            </a:fld>
            <a:endParaRPr lang="he-IL" dirty="0"/>
          </a:p>
        </p:txBody>
      </p:sp>
      <p:sp>
        <p:nvSpPr>
          <p:cNvPr id="72708" name="TextBox 5"/>
          <p:cNvSpPr txBox="1">
            <a:spLocks noChangeArrowheads="1"/>
          </p:cNvSpPr>
          <p:nvPr/>
        </p:nvSpPr>
        <p:spPr bwMode="auto">
          <a:xfrm>
            <a:off x="2127250" y="5541963"/>
            <a:ext cx="185738" cy="369887"/>
          </a:xfrm>
          <a:prstGeom prst="rect">
            <a:avLst/>
          </a:prstGeom>
          <a:noFill/>
          <a:ln w="9525">
            <a:noFill/>
            <a:miter lim="800000"/>
            <a:headEnd/>
            <a:tailEnd/>
          </a:ln>
        </p:spPr>
        <p:txBody>
          <a:bodyPr wrap="none">
            <a:prstTxWarp prst="textNoShape">
              <a:avLst/>
            </a:prstTxWarp>
            <a:spAutoFit/>
          </a:bodyPr>
          <a:lstStyle/>
          <a:p>
            <a:endParaRPr lang="en-US"/>
          </a:p>
        </p:txBody>
      </p:sp>
    </p:spTree>
    <p:extLst>
      <p:ext uri="{BB962C8B-B14F-4D97-AF65-F5344CB8AC3E}">
        <p14:creationId xmlns:p14="http://schemas.microsoft.com/office/powerpoint/2010/main" val="371397404"/>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t>Strength of algorithms</a:t>
            </a:r>
            <a:endParaRPr lang="en-US" dirty="0"/>
          </a:p>
        </p:txBody>
      </p:sp>
      <p:sp>
        <p:nvSpPr>
          <p:cNvPr id="2" name="Content Placeholder 1"/>
          <p:cNvSpPr>
            <a:spLocks noGrp="1"/>
          </p:cNvSpPr>
          <p:nvPr>
            <p:ph idx="1"/>
          </p:nvPr>
        </p:nvSpPr>
        <p:spPr/>
        <p:txBody>
          <a:bodyPr/>
          <a:lstStyle/>
          <a:p>
            <a:r>
              <a:rPr lang="en-US"/>
              <a:t>Key space</a:t>
            </a:r>
          </a:p>
          <a:p>
            <a:r>
              <a:rPr lang="en-US"/>
              <a:t>Strength of the algorithm</a:t>
            </a:r>
          </a:p>
          <a:p>
            <a:r>
              <a:rPr lang="en-US"/>
              <a:t>Correctness of implementation</a:t>
            </a:r>
          </a:p>
          <a:p>
            <a:r>
              <a:rPr lang="en-US"/>
              <a:t>Key management</a:t>
            </a:r>
          </a:p>
          <a:p>
            <a:r>
              <a:rPr lang="en-US"/>
              <a:t>Random number generator</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pPr/>
              <a:t>87</a:t>
            </a:fld>
            <a:endParaRPr lang="he-IL"/>
          </a:p>
        </p:txBody>
      </p:sp>
    </p:spTree>
    <p:extLst>
      <p:ext uri="{BB962C8B-B14F-4D97-AF65-F5344CB8AC3E}">
        <p14:creationId xmlns:p14="http://schemas.microsoft.com/office/powerpoint/2010/main" val="34341761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t>Cryptanalysis</a:t>
            </a:r>
            <a:endParaRPr lang="en-US" dirty="0"/>
          </a:p>
        </p:txBody>
      </p:sp>
      <p:sp>
        <p:nvSpPr>
          <p:cNvPr id="2" name="Content Placeholder 1"/>
          <p:cNvSpPr>
            <a:spLocks noGrp="1"/>
          </p:cNvSpPr>
          <p:nvPr>
            <p:ph idx="1"/>
          </p:nvPr>
        </p:nvSpPr>
        <p:spPr/>
        <p:txBody>
          <a:bodyPr/>
          <a:lstStyle/>
          <a:p>
            <a:r>
              <a:rPr lang="en-US"/>
              <a:t>Breaking codes</a:t>
            </a:r>
          </a:p>
          <a:p>
            <a:r>
              <a:rPr lang="en-US"/>
              <a:t>Attack vectors</a:t>
            </a:r>
          </a:p>
          <a:p>
            <a:pPr lvl="1"/>
            <a:r>
              <a:rPr lang="en-US"/>
              <a:t>Key</a:t>
            </a:r>
          </a:p>
          <a:p>
            <a:pPr lvl="1"/>
            <a:r>
              <a:rPr lang="en-US"/>
              <a:t>Algorithm</a:t>
            </a:r>
          </a:p>
          <a:p>
            <a:pPr lvl="1"/>
            <a:r>
              <a:rPr lang="en-US"/>
              <a:t>Implementation</a:t>
            </a:r>
          </a:p>
          <a:p>
            <a:pPr lvl="1"/>
            <a:r>
              <a:rPr lang="en-US"/>
              <a:t>Data</a:t>
            </a:r>
          </a:p>
          <a:p>
            <a:pPr lvl="1"/>
            <a:r>
              <a:rPr lang="en-US"/>
              <a:t>Social engineering</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pPr/>
              <a:t>88</a:t>
            </a:fld>
            <a:endParaRPr lang="he-IL"/>
          </a:p>
        </p:txBody>
      </p:sp>
    </p:spTree>
    <p:extLst>
      <p:ext uri="{BB962C8B-B14F-4D97-AF65-F5344CB8AC3E}">
        <p14:creationId xmlns:p14="http://schemas.microsoft.com/office/powerpoint/2010/main" val="7129101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t>Random Numbers</a:t>
            </a:r>
            <a:endParaRPr lang="en-US" dirty="0"/>
          </a:p>
        </p:txBody>
      </p:sp>
      <p:sp>
        <p:nvSpPr>
          <p:cNvPr id="249859" name="Rectangle 3"/>
          <p:cNvSpPr>
            <a:spLocks noGrp="1" noChangeArrowheads="1"/>
          </p:cNvSpPr>
          <p:nvPr>
            <p:ph idx="1"/>
          </p:nvPr>
        </p:nvSpPr>
        <p:spPr/>
        <p:txBody>
          <a:bodyPr/>
          <a:lstStyle/>
          <a:p>
            <a:r>
              <a:rPr lang="en-US" dirty="0"/>
              <a:t>Keys for public-key algorithms</a:t>
            </a:r>
          </a:p>
          <a:p>
            <a:r>
              <a:rPr lang="en-US" dirty="0"/>
              <a:t>Stream key for symmetric stream cipher</a:t>
            </a:r>
          </a:p>
          <a:p>
            <a:r>
              <a:rPr lang="en-US" dirty="0"/>
              <a:t>Symmetric key to be used as a temporary session key or in creating a digital envelope</a:t>
            </a:r>
          </a:p>
          <a:p>
            <a:r>
              <a:rPr lang="en-US" dirty="0"/>
              <a:t>Handshaking to prevent replay attacks</a:t>
            </a:r>
          </a:p>
          <a:p>
            <a:r>
              <a:rPr lang="en-US" dirty="0"/>
              <a:t>Session key</a:t>
            </a:r>
          </a:p>
        </p:txBody>
      </p:sp>
      <p:sp>
        <p:nvSpPr>
          <p:cNvPr id="2" name="Slide Number Placeholder 1"/>
          <p:cNvSpPr>
            <a:spLocks noGrp="1"/>
          </p:cNvSpPr>
          <p:nvPr>
            <p:ph type="sldNum" sz="quarter" idx="12"/>
          </p:nvPr>
        </p:nvSpPr>
        <p:spPr/>
        <p:txBody>
          <a:bodyPr/>
          <a:lstStyle/>
          <a:p>
            <a:fld id="{DAF22AC9-109E-4E4D-92F9-530E51D9A3A2}" type="slidenum">
              <a:rPr lang="he-IL" smtClean="0"/>
              <a:pPr/>
              <a:t>89</a:t>
            </a:fld>
            <a:endParaRPr lang="he-IL"/>
          </a:p>
        </p:txBody>
      </p:sp>
    </p:spTree>
    <p:extLst>
      <p:ext uri="{BB962C8B-B14F-4D97-AF65-F5344CB8AC3E}">
        <p14:creationId xmlns:p14="http://schemas.microsoft.com/office/powerpoint/2010/main" val="2957757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fontScale="90000"/>
          </a:bodyPr>
          <a:lstStyle/>
          <a:p>
            <a:r>
              <a:rPr lang="en-GB"/>
              <a:t>Basic cryptosystems - Substitution</a:t>
            </a:r>
            <a:endParaRPr lang="en-AU" dirty="0"/>
          </a:p>
        </p:txBody>
      </p:sp>
      <p:sp>
        <p:nvSpPr>
          <p:cNvPr id="200707" name="Rectangle 3"/>
          <p:cNvSpPr>
            <a:spLocks noGrp="1" noChangeArrowheads="1"/>
          </p:cNvSpPr>
          <p:nvPr>
            <p:ph idx="1"/>
          </p:nvPr>
        </p:nvSpPr>
        <p:spPr>
          <a:xfrm>
            <a:off x="469388" y="2195512"/>
            <a:ext cx="8229600" cy="4525963"/>
          </a:xfrm>
        </p:spPr>
        <p:txBody>
          <a:bodyPr/>
          <a:lstStyle/>
          <a:p>
            <a:r>
              <a:rPr lang="en-US" dirty="0"/>
              <a:t>Caesar cipher</a:t>
            </a:r>
            <a:endParaRPr lang="he-IL" dirty="0"/>
          </a:p>
          <a:p>
            <a:r>
              <a:rPr lang="en-US" dirty="0"/>
              <a:t>Mono-alphabetic cipher</a:t>
            </a:r>
          </a:p>
          <a:p>
            <a:r>
              <a:rPr lang="en-US" dirty="0"/>
              <a:t>key = the offset</a:t>
            </a:r>
          </a:p>
          <a:p>
            <a:r>
              <a:rPr lang="en-US" dirty="0"/>
              <a:t>Simple to break</a:t>
            </a:r>
          </a:p>
        </p:txBody>
      </p:sp>
      <p:pic>
        <p:nvPicPr>
          <p:cNvPr id="29698" name="Picture 2" descr="https://encrypted-tbn1.gstatic.com/images?q=tbn:ANd9GcTWbgT1L9XoTi4IUliYk_Y1gtBFIVu0EKyeno38hkUx5p_0gkY39w"/>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8" b="99351" l="1258" r="98113"/>
                    </a14:imgEffect>
                  </a14:imgLayer>
                </a14:imgProps>
              </a:ext>
              <a:ext uri="{28A0092B-C50C-407E-A947-70E740481C1C}">
                <a14:useLocalDpi xmlns:a14="http://schemas.microsoft.com/office/drawing/2010/main" val="0"/>
              </a:ext>
            </a:extLst>
          </a:blip>
          <a:srcRect/>
          <a:stretch/>
        </p:blipFill>
        <p:spPr bwMode="auto">
          <a:xfrm>
            <a:off x="5220072" y="2420888"/>
            <a:ext cx="3539661" cy="343239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AF22AC9-109E-4E4D-92F9-530E51D9A3A2}" type="slidenum">
              <a:rPr lang="he-IL" smtClean="0"/>
              <a:t>9</a:t>
            </a:fld>
            <a:endParaRPr lang="he-IL"/>
          </a:p>
        </p:txBody>
      </p:sp>
    </p:spTree>
    <p:extLst>
      <p:ext uri="{BB962C8B-B14F-4D97-AF65-F5344CB8AC3E}">
        <p14:creationId xmlns:p14="http://schemas.microsoft.com/office/powerpoint/2010/main" val="30202117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a:t>Random Number Requirements</a:t>
            </a:r>
            <a:endParaRPr lang="en-US" dirty="0"/>
          </a:p>
        </p:txBody>
      </p:sp>
      <p:sp>
        <p:nvSpPr>
          <p:cNvPr id="17" name="Content Placeholder 16"/>
          <p:cNvSpPr>
            <a:spLocks noGrp="1"/>
          </p:cNvSpPr>
          <p:nvPr>
            <p:ph sz="half" idx="1"/>
          </p:nvPr>
        </p:nvSpPr>
        <p:spPr/>
        <p:txBody>
          <a:bodyPr>
            <a:normAutofit fontScale="92500" lnSpcReduction="20000"/>
          </a:bodyPr>
          <a:lstStyle/>
          <a:p>
            <a:pPr marL="0" indent="0">
              <a:buNone/>
            </a:pPr>
            <a:r>
              <a:rPr lang="en-US" b="1" u="sng" dirty="0"/>
              <a:t>Randomness</a:t>
            </a:r>
          </a:p>
          <a:p>
            <a:r>
              <a:rPr lang="en-US" dirty="0"/>
              <a:t>Uniform distribution</a:t>
            </a:r>
          </a:p>
          <a:p>
            <a:pPr lvl="1"/>
            <a:r>
              <a:rPr lang="en-US" dirty="0"/>
              <a:t>frequency of occurrence of each of the numbers should be approximately the same</a:t>
            </a:r>
          </a:p>
          <a:p>
            <a:r>
              <a:rPr lang="en-US" dirty="0"/>
              <a:t>Independence</a:t>
            </a:r>
          </a:p>
          <a:p>
            <a:pPr lvl="1"/>
            <a:r>
              <a:rPr lang="en-US" dirty="0"/>
              <a:t>no one value in the sequence can be inferred from the others</a:t>
            </a:r>
          </a:p>
        </p:txBody>
      </p:sp>
      <p:sp>
        <p:nvSpPr>
          <p:cNvPr id="19" name="Content Placeholder 18"/>
          <p:cNvSpPr>
            <a:spLocks noGrp="1"/>
          </p:cNvSpPr>
          <p:nvPr>
            <p:ph sz="half" idx="2"/>
          </p:nvPr>
        </p:nvSpPr>
        <p:spPr/>
        <p:txBody>
          <a:bodyPr>
            <a:normAutofit fontScale="92500" lnSpcReduction="20000"/>
          </a:bodyPr>
          <a:lstStyle/>
          <a:p>
            <a:pPr marL="0" indent="0">
              <a:buNone/>
            </a:pPr>
            <a:r>
              <a:rPr lang="en-US" b="1" u="sng" dirty="0"/>
              <a:t>Unpredictability</a:t>
            </a:r>
          </a:p>
          <a:p>
            <a:r>
              <a:rPr lang="en-US" dirty="0"/>
              <a:t>Each number is statistically independent of other numbers in the sequence</a:t>
            </a:r>
          </a:p>
          <a:p>
            <a:r>
              <a:rPr lang="en-US" dirty="0"/>
              <a:t>Opponent should not be able to predict future elements of the sequence on the basis of earlier elements</a:t>
            </a:r>
          </a:p>
        </p:txBody>
      </p:sp>
      <p:sp>
        <p:nvSpPr>
          <p:cNvPr id="2" name="Slide Number Placeholder 1"/>
          <p:cNvSpPr>
            <a:spLocks noGrp="1"/>
          </p:cNvSpPr>
          <p:nvPr>
            <p:ph type="sldNum" sz="quarter" idx="12"/>
          </p:nvPr>
        </p:nvSpPr>
        <p:spPr/>
        <p:txBody>
          <a:bodyPr/>
          <a:lstStyle/>
          <a:p>
            <a:fld id="{DAF22AC9-109E-4E4D-92F9-530E51D9A3A2}" type="slidenum">
              <a:rPr lang="he-IL" smtClean="0"/>
              <a:pPr/>
              <a:t>90</a:t>
            </a:fld>
            <a:endParaRPr lang="he-IL"/>
          </a:p>
        </p:txBody>
      </p:sp>
    </p:spTree>
    <p:extLst>
      <p:ext uri="{BB962C8B-B14F-4D97-AF65-F5344CB8AC3E}">
        <p14:creationId xmlns:p14="http://schemas.microsoft.com/office/powerpoint/2010/main" val="41740003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t>Random versus Pseudorandom</a:t>
            </a:r>
            <a:endParaRPr lang="en-US" dirty="0"/>
          </a:p>
        </p:txBody>
      </p:sp>
      <p:sp>
        <p:nvSpPr>
          <p:cNvPr id="251907" name="Rectangle 3"/>
          <p:cNvSpPr>
            <a:spLocks noGrp="1" noChangeArrowheads="1"/>
          </p:cNvSpPr>
          <p:nvPr>
            <p:ph idx="1"/>
          </p:nvPr>
        </p:nvSpPr>
        <p:spPr>
          <a:xfrm>
            <a:off x="457200" y="1600200"/>
            <a:ext cx="8507288" cy="4525963"/>
          </a:xfrm>
        </p:spPr>
        <p:txBody>
          <a:bodyPr>
            <a:noAutofit/>
          </a:bodyPr>
          <a:lstStyle/>
          <a:p>
            <a:r>
              <a:rPr lang="en-US" sz="2400" dirty="0"/>
              <a:t>Cryptographic applications typically make use of algorithmic techniques for random number generation</a:t>
            </a:r>
          </a:p>
          <a:p>
            <a:pPr lvl="1"/>
            <a:r>
              <a:rPr lang="en-US" sz="2000" dirty="0"/>
              <a:t>algorithms are deterministic and therefore produce sequences of numbers that are not statistically random</a:t>
            </a:r>
          </a:p>
          <a:p>
            <a:r>
              <a:rPr lang="en-US" sz="2400" dirty="0"/>
              <a:t>Pseudorandom numbers are:</a:t>
            </a:r>
          </a:p>
          <a:p>
            <a:pPr lvl="1"/>
            <a:r>
              <a:rPr lang="en-US" sz="2000" dirty="0"/>
              <a:t>sequences produced that satisfy statistical randomness tests</a:t>
            </a:r>
          </a:p>
          <a:p>
            <a:pPr lvl="1"/>
            <a:r>
              <a:rPr lang="en-US" sz="2000" dirty="0"/>
              <a:t>likely to be predictable</a:t>
            </a:r>
          </a:p>
          <a:p>
            <a:r>
              <a:rPr lang="en-US" sz="2400" dirty="0"/>
              <a:t>True random number generator (TRNG):</a:t>
            </a:r>
          </a:p>
          <a:p>
            <a:pPr lvl="1"/>
            <a:r>
              <a:rPr lang="en-US" sz="2000" dirty="0"/>
              <a:t>uses a nondeterministic source to produce randomness</a:t>
            </a:r>
          </a:p>
          <a:p>
            <a:pPr lvl="1"/>
            <a:r>
              <a:rPr lang="en-US" sz="2000" dirty="0"/>
              <a:t>most operate by measuring unpredictable natural processes</a:t>
            </a:r>
          </a:p>
          <a:p>
            <a:pPr lvl="2"/>
            <a:r>
              <a:rPr lang="en-US" sz="1600" dirty="0"/>
              <a:t>e.g. radiation, gas discharge, leaky capacitors</a:t>
            </a:r>
          </a:p>
          <a:p>
            <a:pPr lvl="1"/>
            <a:r>
              <a:rPr lang="en-US" sz="2000" dirty="0"/>
              <a:t>increasingly provided on modern processors</a:t>
            </a:r>
            <a:r>
              <a:rPr lang="en-US" sz="2400" dirty="0"/>
              <a:t> </a:t>
            </a:r>
          </a:p>
        </p:txBody>
      </p:sp>
      <p:sp>
        <p:nvSpPr>
          <p:cNvPr id="2" name="Slide Number Placeholder 1"/>
          <p:cNvSpPr>
            <a:spLocks noGrp="1"/>
          </p:cNvSpPr>
          <p:nvPr>
            <p:ph type="sldNum" sz="quarter" idx="12"/>
          </p:nvPr>
        </p:nvSpPr>
        <p:spPr/>
        <p:txBody>
          <a:bodyPr/>
          <a:lstStyle/>
          <a:p>
            <a:fld id="{DAF22AC9-109E-4E4D-92F9-530E51D9A3A2}" type="slidenum">
              <a:rPr lang="he-IL" smtClean="0"/>
              <a:t>91</a:t>
            </a:fld>
            <a:endParaRPr lang="he-IL"/>
          </a:p>
        </p:txBody>
      </p:sp>
    </p:spTree>
    <p:extLst>
      <p:ext uri="{BB962C8B-B14F-4D97-AF65-F5344CB8AC3E}">
        <p14:creationId xmlns:p14="http://schemas.microsoft.com/office/powerpoint/2010/main" val="14549498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a:bodyPr>
          <a:lstStyle/>
          <a:p>
            <a:r>
              <a:rPr lang="en-US" dirty="0"/>
              <a:t>Practical Application</a:t>
            </a:r>
          </a:p>
        </p:txBody>
      </p:sp>
      <p:sp>
        <p:nvSpPr>
          <p:cNvPr id="5" name="Content Placeholder 4"/>
          <p:cNvSpPr>
            <a:spLocks noGrp="1"/>
          </p:cNvSpPr>
          <p:nvPr>
            <p:ph idx="1"/>
          </p:nvPr>
        </p:nvSpPr>
        <p:spPr/>
        <p:txBody>
          <a:bodyPr>
            <a:normAutofit lnSpcReduction="10000"/>
          </a:bodyPr>
          <a:lstStyle/>
          <a:p>
            <a:r>
              <a:rPr lang="en-US" dirty="0"/>
              <a:t>Common to encrypt data-in-motion</a:t>
            </a:r>
          </a:p>
          <a:p>
            <a:r>
              <a:rPr lang="en-US" dirty="0"/>
              <a:t>Much less common to encrypt data-at-rest</a:t>
            </a:r>
          </a:p>
          <a:p>
            <a:pPr lvl="1"/>
            <a:r>
              <a:rPr lang="en-US" dirty="0"/>
              <a:t>usually apply authentication and operating system access controls</a:t>
            </a:r>
          </a:p>
          <a:p>
            <a:pPr lvl="1"/>
            <a:r>
              <a:rPr lang="en-US" dirty="0"/>
              <a:t>archive</a:t>
            </a:r>
          </a:p>
          <a:p>
            <a:pPr lvl="1"/>
            <a:r>
              <a:rPr lang="en-US" dirty="0"/>
              <a:t>deleted data is sometime recoverable</a:t>
            </a:r>
          </a:p>
          <a:p>
            <a:pPr lvl="1"/>
            <a:r>
              <a:rPr lang="en-US" dirty="0"/>
              <a:t>encryption is achieved by using software, DLP mechanisms, hardware </a:t>
            </a:r>
          </a:p>
          <a:p>
            <a:pPr lvl="1"/>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pPr/>
              <a:t>92</a:t>
            </a:fld>
            <a:endParaRPr lang="he-IL"/>
          </a:p>
        </p:txBody>
      </p:sp>
    </p:spTree>
    <p:extLst>
      <p:ext uri="{BB962C8B-B14F-4D97-AF65-F5344CB8AC3E}">
        <p14:creationId xmlns:p14="http://schemas.microsoft.com/office/powerpoint/2010/main" val="15172631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Emerging tools</a:t>
            </a:r>
          </a:p>
        </p:txBody>
      </p:sp>
      <p:sp>
        <p:nvSpPr>
          <p:cNvPr id="3" name="Content Placeholder 2"/>
          <p:cNvSpPr>
            <a:spLocks noGrp="1"/>
          </p:cNvSpPr>
          <p:nvPr>
            <p:ph idx="1"/>
          </p:nvPr>
        </p:nvSpPr>
        <p:spPr/>
        <p:txBody>
          <a:bodyPr/>
          <a:lstStyle/>
          <a:p>
            <a:r>
              <a:rPr lang="en-US" dirty="0"/>
              <a:t>Homomorphic encryption: </a:t>
            </a:r>
          </a:p>
          <a:p>
            <a:pPr lvl="1"/>
            <a:r>
              <a:rPr lang="en-US" dirty="0"/>
              <a:t>is a form of encryption that allows computation on </a:t>
            </a:r>
            <a:r>
              <a:rPr lang="en-US" dirty="0" err="1"/>
              <a:t>ciphertexts</a:t>
            </a:r>
            <a:r>
              <a:rPr lang="en-US" dirty="0"/>
              <a:t>, generating an encrypted result which, when decrypted, matches the result of the operations as if they had been performed on the </a:t>
            </a:r>
            <a:r>
              <a:rPr lang="en-US"/>
              <a:t>plaintext.</a:t>
            </a:r>
            <a:endParaRPr lang="en-US" dirty="0"/>
          </a:p>
          <a:p>
            <a:r>
              <a:rPr lang="en-US" dirty="0"/>
              <a:t>Quantum computing</a:t>
            </a:r>
          </a:p>
          <a:p>
            <a:r>
              <a:rPr lang="en-US" dirty="0"/>
              <a:t>Multiparty computation</a:t>
            </a:r>
          </a:p>
          <a:p>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pPr/>
              <a:t>93</a:t>
            </a:fld>
            <a:endParaRPr lang="he-IL"/>
          </a:p>
        </p:txBody>
      </p:sp>
    </p:spTree>
    <p:extLst>
      <p:ext uri="{BB962C8B-B14F-4D97-AF65-F5344CB8AC3E}">
        <p14:creationId xmlns:p14="http://schemas.microsoft.com/office/powerpoint/2010/main" val="3163767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20766</TotalTime>
  <Words>20546</Words>
  <Application>Microsoft Office PowerPoint</Application>
  <PresentationFormat>On-screen Show (4:3)</PresentationFormat>
  <Paragraphs>2089</Paragraphs>
  <Slides>93</Slides>
  <Notes>76</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4" baseType="lpstr">
      <vt:lpstr>ＭＳ Ｐゴシック</vt:lpstr>
      <vt:lpstr>Arial</vt:lpstr>
      <vt:lpstr>Calibri</vt:lpstr>
      <vt:lpstr>Comic Sans MS</vt:lpstr>
      <vt:lpstr>Courier New</vt:lpstr>
      <vt:lpstr>Symbol</vt:lpstr>
      <vt:lpstr>Tahoma</vt:lpstr>
      <vt:lpstr>Times New Roman</vt:lpstr>
      <vt:lpstr>Wingdings</vt:lpstr>
      <vt:lpstr>ערכת נושא של Office</vt:lpstr>
      <vt:lpstr>Document</vt:lpstr>
      <vt:lpstr>Computer &amp; Information Security (372-1-460-1)   Cryptographic Tools</vt:lpstr>
      <vt:lpstr>Cryptography</vt:lpstr>
      <vt:lpstr>Use cases</vt:lpstr>
      <vt:lpstr>Cryptography techniques - history</vt:lpstr>
      <vt:lpstr>Cryptography - goals</vt:lpstr>
      <vt:lpstr>Definitions</vt:lpstr>
      <vt:lpstr>Auguste Kerckhoffs (1835)</vt:lpstr>
      <vt:lpstr>Cryptosystems’ Main Categories</vt:lpstr>
      <vt:lpstr>Basic cryptosystems - Substitution</vt:lpstr>
      <vt:lpstr>Basic cryptosystems - Substitution</vt:lpstr>
      <vt:lpstr>Monoalphabetic Substitution</vt:lpstr>
      <vt:lpstr>Letter Frequency</vt:lpstr>
      <vt:lpstr>Frequency of Usage</vt:lpstr>
      <vt:lpstr>Decrypting a Substitution Cipher</vt:lpstr>
      <vt:lpstr>Transposition Ciphers</vt:lpstr>
      <vt:lpstr>Basic cryptosystems - Transposition</vt:lpstr>
      <vt:lpstr>Basic cryptosystems - Transposition</vt:lpstr>
      <vt:lpstr>One-Time Pad</vt:lpstr>
      <vt:lpstr>One-Time Pad</vt:lpstr>
      <vt:lpstr>One-Time Pad</vt:lpstr>
      <vt:lpstr>One-Time Pad</vt:lpstr>
      <vt:lpstr>Secure cryptosystem</vt:lpstr>
      <vt:lpstr>Symmetric Encryption</vt:lpstr>
      <vt:lpstr>Symmetric Encryption [43]</vt:lpstr>
      <vt:lpstr>Symmetric Encryption</vt:lpstr>
      <vt:lpstr>Cryptanalytic Attacks</vt:lpstr>
      <vt:lpstr>Brute-Force Attack</vt:lpstr>
      <vt:lpstr>Average Time Required for Exhaustive Key Search </vt:lpstr>
      <vt:lpstr>Comparison of three Popular Symmetric Encryption Algorithms</vt:lpstr>
      <vt:lpstr>Data Encryption Standard (DES)</vt:lpstr>
      <vt:lpstr>How does DES work? (Feistel Network) [597]</vt:lpstr>
      <vt:lpstr>Triple DES (3DES)</vt:lpstr>
      <vt:lpstr>3DES – Scheme [630]</vt:lpstr>
      <vt:lpstr>Advanced Encryption Standard(AES)</vt:lpstr>
      <vt:lpstr>Symmetric Encryption Types</vt:lpstr>
      <vt:lpstr>Modes of Operation [612]</vt:lpstr>
      <vt:lpstr>Block Cipher Encryption</vt:lpstr>
      <vt:lpstr>Practical Security Issues</vt:lpstr>
      <vt:lpstr>Electronic Codebook (ECB)</vt:lpstr>
      <vt:lpstr>Electronic Codebook (ECB)</vt:lpstr>
      <vt:lpstr>ECB Analysis</vt:lpstr>
      <vt:lpstr>ECB Analysis</vt:lpstr>
      <vt:lpstr>Cipher Block Chaining (CBC)</vt:lpstr>
      <vt:lpstr>CBC Analysis</vt:lpstr>
      <vt:lpstr>CBC Analysis</vt:lpstr>
      <vt:lpstr>Cipher Feedback (CFB)</vt:lpstr>
      <vt:lpstr>CFB Analysis</vt:lpstr>
      <vt:lpstr>CFB Analysis</vt:lpstr>
      <vt:lpstr>CFB Analysis</vt:lpstr>
      <vt:lpstr>Output Feedback (OFB)</vt:lpstr>
      <vt:lpstr>OFB Analysis</vt:lpstr>
      <vt:lpstr>OFB Analysis</vt:lpstr>
      <vt:lpstr>Counter (CTR)</vt:lpstr>
      <vt:lpstr>CTR Analysis</vt:lpstr>
      <vt:lpstr>CTR Analysis</vt:lpstr>
      <vt:lpstr>Stream Cipher Encryption – RC4</vt:lpstr>
      <vt:lpstr>Stream Cipher Encryption – RC4</vt:lpstr>
      <vt:lpstr>Message Confidentiality   VS   Message Authentication</vt:lpstr>
      <vt:lpstr>Message Authentication</vt:lpstr>
      <vt:lpstr>Message Authentication without Encryption</vt:lpstr>
      <vt:lpstr>Message Authentication Codes (MAC)</vt:lpstr>
      <vt:lpstr>Message Authentication Codes (MAC)</vt:lpstr>
      <vt:lpstr>One-Way Hash Function</vt:lpstr>
      <vt:lpstr>We encrypt the digest only using the symmetric key</vt:lpstr>
      <vt:lpstr>We encrypt the digest only using our private key   - used as digital signature   - no need for key distribution</vt:lpstr>
      <vt:lpstr>We use secret value K that is agreed on the sender and receiver, the secret is not sent therefore it is difficult for an attacker to create H(m) </vt:lpstr>
      <vt:lpstr>Hash Function Requirements</vt:lpstr>
      <vt:lpstr>Hash Function Requirements</vt:lpstr>
      <vt:lpstr>Security of Hash Functions</vt:lpstr>
      <vt:lpstr>Security of Hash Functions</vt:lpstr>
      <vt:lpstr>Public-Key Encryption</vt:lpstr>
      <vt:lpstr>Public-Key Encryption [58]  (Confidentiality) </vt:lpstr>
      <vt:lpstr>Private-Key Encryption (Authentication \ data integrity)</vt:lpstr>
      <vt:lpstr>Requirements for Public-Key Cryptosystems</vt:lpstr>
      <vt:lpstr>Requirements for Public-Key Cryptosystems</vt:lpstr>
      <vt:lpstr>Asymmetric Encryption Algorithms</vt:lpstr>
      <vt:lpstr>Applications for Public-Key Cryptosystems [59]</vt:lpstr>
      <vt:lpstr>Digital Signatures</vt:lpstr>
      <vt:lpstr>Digital Signatures</vt:lpstr>
      <vt:lpstr>Public Key Certificates</vt:lpstr>
      <vt:lpstr>Public Key Certificates</vt:lpstr>
      <vt:lpstr>Public Key Certificates – hierarchy of trust</vt:lpstr>
      <vt:lpstr>Digital Envelopes</vt:lpstr>
      <vt:lpstr>Digital Envelopes - Encryption</vt:lpstr>
      <vt:lpstr>Digital Envelopes</vt:lpstr>
      <vt:lpstr>Q&amp;A</vt:lpstr>
      <vt:lpstr>Strength of algorithms</vt:lpstr>
      <vt:lpstr>Cryptanalysis</vt:lpstr>
      <vt:lpstr>Random Numbers</vt:lpstr>
      <vt:lpstr>Random Number Requirements</vt:lpstr>
      <vt:lpstr>Random versus Pseudorandom</vt:lpstr>
      <vt:lpstr>Practical Application</vt:lpstr>
      <vt:lpstr>Important Emerging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&amp; Information Security (3-721-460-1)  Dr. Asaf Shabtai, CISSP</dc:title>
  <dc:creator>Asaf</dc:creator>
  <cp:lastModifiedBy>Yuval Elovici</cp:lastModifiedBy>
  <cp:revision>397</cp:revision>
  <dcterms:created xsi:type="dcterms:W3CDTF">2014-03-05T21:36:26Z</dcterms:created>
  <dcterms:modified xsi:type="dcterms:W3CDTF">2019-03-11T06:41:43Z</dcterms:modified>
</cp:coreProperties>
</file>